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52" r:id="rId2"/>
    <p:sldId id="314" r:id="rId3"/>
    <p:sldId id="312" r:id="rId4"/>
    <p:sldId id="313" r:id="rId5"/>
    <p:sldId id="316" r:id="rId6"/>
    <p:sldId id="315" r:id="rId7"/>
    <p:sldId id="317" r:id="rId8"/>
    <p:sldId id="318" r:id="rId9"/>
    <p:sldId id="319" r:id="rId10"/>
    <p:sldId id="321" r:id="rId11"/>
    <p:sldId id="322" r:id="rId12"/>
    <p:sldId id="295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45" r:id="rId29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S INES SATTOLO" initials="IIS" lastIdx="3" clrIdx="0">
    <p:extLst>
      <p:ext uri="{19B8F6BF-5375-455C-9EA6-DF929625EA0E}">
        <p15:presenceInfo xmlns:p15="http://schemas.microsoft.com/office/powerpoint/2012/main" userId="S::isattolo@unimoron.edu.ar::32e9b443-8229-4e63-ae54-07f7e75afc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69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0E9D2-E7D4-478B-A895-C7B85B08E07D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E8204-B261-4C79-8F06-41FFBF0E34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006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57755" y="328295"/>
            <a:ext cx="442848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0" y="3124200"/>
            <a:ext cx="152400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3124200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800100"/>
                </a:moveTo>
                <a:lnTo>
                  <a:pt x="38100" y="800100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800100"/>
                </a:lnTo>
                <a:lnTo>
                  <a:pt x="152400" y="800100"/>
                </a:lnTo>
                <a:lnTo>
                  <a:pt x="76200" y="1066800"/>
                </a:lnTo>
                <a:lnTo>
                  <a:pt x="0" y="800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191000" y="3124200"/>
            <a:ext cx="11430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191000" y="3124200"/>
            <a:ext cx="1143000" cy="152400"/>
          </a:xfrm>
          <a:custGeom>
            <a:avLst/>
            <a:gdLst/>
            <a:ahLst/>
            <a:cxnLst/>
            <a:rect l="l" t="t" r="r" b="b"/>
            <a:pathLst>
              <a:path w="1143000" h="152400">
                <a:moveTo>
                  <a:pt x="0" y="38100"/>
                </a:moveTo>
                <a:lnTo>
                  <a:pt x="857250" y="38100"/>
                </a:lnTo>
                <a:lnTo>
                  <a:pt x="857250" y="0"/>
                </a:lnTo>
                <a:lnTo>
                  <a:pt x="1143000" y="76200"/>
                </a:lnTo>
                <a:lnTo>
                  <a:pt x="857250" y="152400"/>
                </a:lnTo>
                <a:lnTo>
                  <a:pt x="8572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303019" y="2253995"/>
            <a:ext cx="3204972" cy="1664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0799" y="462915"/>
            <a:ext cx="39624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272" y="1454848"/>
            <a:ext cx="7265670" cy="3771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5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audio" Target="../media/media16.m4a"/><Relationship Id="rId16" Type="http://schemas.openxmlformats.org/officeDocument/2006/relationships/image" Target="../media/image45.png"/><Relationship Id="rId1" Type="http://schemas.microsoft.com/office/2007/relationships/media" Target="../media/media16.m4a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28.jp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1.png"/><Relationship Id="rId11" Type="http://schemas.openxmlformats.org/officeDocument/2006/relationships/image" Target="../media/image5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7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47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jp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81.png"/><Relationship Id="rId4" Type="http://schemas.openxmlformats.org/officeDocument/2006/relationships/image" Target="../media/image8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audio" Target="../media/media4.m4a"/><Relationship Id="rId16" Type="http://schemas.openxmlformats.org/officeDocument/2006/relationships/image" Target="../media/image18.png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04800" y="685800"/>
            <a:ext cx="8534400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FUNDAMENTOS DE </a:t>
            </a:r>
            <a:r>
              <a:rPr lang="es-ES" sz="2800" dirty="0" err="1" smtClean="0">
                <a:latin typeface="Arial Black" panose="020B0A04020102020204" pitchFamily="34" charset="0"/>
                <a:cs typeface="Arial"/>
              </a:rPr>
              <a:t>TICs</a:t>
            </a:r>
            <a:endParaRPr lang="es-ES" sz="2800" dirty="0" smtClean="0">
              <a:latin typeface="Arial Black" panose="020B0A04020102020204" pitchFamily="34" charset="0"/>
              <a:cs typeface="Arial"/>
            </a:endParaRP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UNIDAD 1</a:t>
            </a: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3ra</a:t>
            </a: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 </a:t>
            </a: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PARTE</a:t>
            </a: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endParaRPr lang="es-ES" sz="3600" dirty="0">
              <a:latin typeface="Arial Black" panose="020B0A04020102020204" pitchFamily="34" charset="0"/>
              <a:cs typeface="Arial"/>
            </a:endParaRP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3600" dirty="0" smtClean="0">
                <a:latin typeface="Arial Black" panose="020B0A04020102020204" pitchFamily="34" charset="0"/>
                <a:cs typeface="Arial"/>
              </a:rPr>
              <a:t>MODELO DE CONTROL BÁSICO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7" y="3804866"/>
            <a:ext cx="2143125" cy="21431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72"/>
    </mc:Choice>
    <mc:Fallback xmlns="">
      <p:transition spd="slow" advTm="2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605" y="188023"/>
            <a:ext cx="44475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Cohesión</a:t>
            </a:r>
            <a:r>
              <a:rPr spc="-245" dirty="0"/>
              <a:t> </a:t>
            </a:r>
            <a:r>
              <a:rPr spc="-204" dirty="0"/>
              <a:t>Funcional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570354"/>
            <a:ext cx="7961630" cy="42259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spc="-250" dirty="0">
                <a:latin typeface="Arial"/>
                <a:cs typeface="Arial"/>
              </a:rPr>
              <a:t>Cohesión </a:t>
            </a:r>
            <a:r>
              <a:rPr sz="2700" b="1" spc="-175" dirty="0">
                <a:latin typeface="Arial"/>
                <a:cs typeface="Arial"/>
              </a:rPr>
              <a:t>funcional: </a:t>
            </a:r>
            <a:r>
              <a:rPr sz="2700" u="heavy" spc="-22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</a:t>
            </a:r>
            <a:r>
              <a:rPr sz="2700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 </a:t>
            </a:r>
            <a:r>
              <a:rPr sz="2700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cuando </a:t>
            </a:r>
            <a:r>
              <a:rPr sz="2700" u="heavy" spc="-22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</a:t>
            </a:r>
            <a:r>
              <a:rPr sz="2700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agrupan  </a:t>
            </a:r>
            <a:r>
              <a:rPr sz="2700" u="heavy" spc="-10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elementos </a:t>
            </a:r>
            <a:r>
              <a:rPr sz="2700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que </a:t>
            </a:r>
            <a:r>
              <a:rPr sz="2700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realizan </a:t>
            </a:r>
            <a:r>
              <a:rPr sz="270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2700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mismo </a:t>
            </a:r>
            <a:r>
              <a:rPr sz="27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fin, </a:t>
            </a:r>
            <a:r>
              <a:rPr sz="2700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tarea </a:t>
            </a:r>
            <a:r>
              <a:rPr sz="270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 </a:t>
            </a:r>
            <a:r>
              <a:rPr sz="2700" u="heavy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función. </a:t>
            </a:r>
            <a:r>
              <a:rPr sz="2700" spc="-70" dirty="0">
                <a:latin typeface="Arial"/>
                <a:cs typeface="Arial"/>
              </a:rPr>
              <a:t> </a:t>
            </a:r>
            <a:r>
              <a:rPr sz="2700" spc="-395" dirty="0">
                <a:latin typeface="Arial"/>
                <a:cs typeface="Arial"/>
              </a:rPr>
              <a:t>Es </a:t>
            </a:r>
            <a:r>
              <a:rPr sz="2700" spc="-125" dirty="0">
                <a:latin typeface="Arial"/>
                <a:cs typeface="Arial"/>
              </a:rPr>
              <a:t>decir, </a:t>
            </a:r>
            <a:r>
              <a:rPr sz="2700" spc="-114" dirty="0">
                <a:latin typeface="Arial"/>
                <a:cs typeface="Arial"/>
              </a:rPr>
              <a:t>todas </a:t>
            </a:r>
            <a:r>
              <a:rPr sz="2700" spc="-165" dirty="0">
                <a:latin typeface="Arial"/>
                <a:cs typeface="Arial"/>
              </a:rPr>
              <a:t>las </a:t>
            </a:r>
            <a:r>
              <a:rPr sz="2700" spc="-125" dirty="0">
                <a:latin typeface="Arial"/>
                <a:cs typeface="Arial"/>
              </a:rPr>
              <a:t>unidades </a:t>
            </a:r>
            <a:r>
              <a:rPr sz="2700" spc="-80" dirty="0">
                <a:latin typeface="Arial"/>
                <a:cs typeface="Arial"/>
              </a:rPr>
              <a:t>o </a:t>
            </a:r>
            <a:r>
              <a:rPr sz="2700" spc="-105" dirty="0">
                <a:latin typeface="Arial"/>
                <a:cs typeface="Arial"/>
              </a:rPr>
              <a:t>elementos </a:t>
            </a:r>
            <a:r>
              <a:rPr sz="2700" spc="-80" dirty="0">
                <a:latin typeface="Arial"/>
                <a:cs typeface="Arial"/>
              </a:rPr>
              <a:t>trabajan </a:t>
            </a:r>
            <a:r>
              <a:rPr sz="2700" spc="-135" dirty="0">
                <a:latin typeface="Arial"/>
                <a:cs typeface="Arial"/>
              </a:rPr>
              <a:t>para  </a:t>
            </a:r>
            <a:r>
              <a:rPr sz="2700" spc="-105" dirty="0">
                <a:latin typeface="Arial"/>
                <a:cs typeface="Arial"/>
              </a:rPr>
              <a:t>realizar </a:t>
            </a:r>
            <a:r>
              <a:rPr sz="2700" spc="-130" dirty="0">
                <a:latin typeface="Arial"/>
                <a:cs typeface="Arial"/>
              </a:rPr>
              <a:t>una </a:t>
            </a:r>
            <a:r>
              <a:rPr sz="2700" spc="-135" dirty="0">
                <a:latin typeface="Arial"/>
                <a:cs typeface="Arial"/>
              </a:rPr>
              <a:t>misma </a:t>
            </a:r>
            <a:r>
              <a:rPr sz="2700" spc="-70" dirty="0">
                <a:latin typeface="Arial"/>
                <a:cs typeface="Arial"/>
              </a:rPr>
              <a:t>función. </a:t>
            </a:r>
            <a:r>
              <a:rPr sz="2700" spc="-135" dirty="0">
                <a:latin typeface="Arial"/>
                <a:cs typeface="Arial"/>
              </a:rPr>
              <a:t>Aquí </a:t>
            </a:r>
            <a:r>
              <a:rPr sz="2700" spc="-225" dirty="0">
                <a:latin typeface="Arial"/>
                <a:cs typeface="Arial"/>
              </a:rPr>
              <a:t>se </a:t>
            </a:r>
            <a:r>
              <a:rPr sz="2700" spc="-120" dirty="0">
                <a:latin typeface="Arial"/>
                <a:cs typeface="Arial"/>
              </a:rPr>
              <a:t>puede observar  </a:t>
            </a:r>
            <a:r>
              <a:rPr sz="2700" spc="-75" dirty="0">
                <a:latin typeface="Arial"/>
                <a:cs typeface="Arial"/>
              </a:rPr>
              <a:t>también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105" dirty="0">
                <a:latin typeface="Arial"/>
                <a:cs typeface="Arial"/>
              </a:rPr>
              <a:t>concepto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80" dirty="0">
                <a:latin typeface="Arial"/>
                <a:cs typeface="Arial"/>
              </a:rPr>
              <a:t>equipo </a:t>
            </a:r>
            <a:r>
              <a:rPr sz="2700" spc="-60" dirty="0">
                <a:latin typeface="Arial"/>
                <a:cs typeface="Arial"/>
              </a:rPr>
              <a:t>entre</a:t>
            </a:r>
            <a:r>
              <a:rPr sz="2700" spc="-540" dirty="0">
                <a:latin typeface="Arial"/>
                <a:cs typeface="Arial"/>
              </a:rPr>
              <a:t> </a:t>
            </a:r>
            <a:r>
              <a:rPr sz="2700" spc="-120" dirty="0">
                <a:latin typeface="Arial"/>
                <a:cs typeface="Arial"/>
              </a:rPr>
              <a:t>los </a:t>
            </a:r>
            <a:r>
              <a:rPr sz="2700" spc="-114" dirty="0">
                <a:latin typeface="Arial"/>
                <a:cs typeface="Arial"/>
              </a:rPr>
              <a:t>componentes 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90" dirty="0">
                <a:latin typeface="Arial"/>
                <a:cs typeface="Arial"/>
              </a:rPr>
              <a:t>enfatizar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80" dirty="0">
                <a:latin typeface="Arial"/>
                <a:cs typeface="Arial"/>
              </a:rPr>
              <a:t>beneficio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60" dirty="0">
                <a:latin typeface="Arial"/>
                <a:cs typeface="Arial"/>
              </a:rPr>
              <a:t>ganancia </a:t>
            </a:r>
            <a:r>
              <a:rPr sz="2700" spc="-125" dirty="0">
                <a:latin typeface="Arial"/>
                <a:cs typeface="Arial"/>
              </a:rPr>
              <a:t>de</a:t>
            </a:r>
            <a:r>
              <a:rPr sz="2700" spc="-475" dirty="0">
                <a:latin typeface="Arial"/>
                <a:cs typeface="Arial"/>
              </a:rPr>
              <a:t> </a:t>
            </a:r>
            <a:r>
              <a:rPr sz="2700" spc="-85" dirty="0">
                <a:latin typeface="Arial"/>
                <a:cs typeface="Arial"/>
              </a:rPr>
              <a:t>“sinergia”.</a:t>
            </a:r>
            <a:endParaRPr sz="2700">
              <a:latin typeface="Arial"/>
              <a:cs typeface="Arial"/>
            </a:endParaRPr>
          </a:p>
          <a:p>
            <a:pPr marL="355600" marR="118745" indent="-342900">
              <a:lnSpc>
                <a:spcPct val="90200"/>
              </a:lnSpc>
              <a:spcBef>
                <a:spcPts val="63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114" dirty="0">
                <a:latin typeface="Arial"/>
                <a:cs typeface="Arial"/>
              </a:rPr>
              <a:t>Ejemplo: </a:t>
            </a:r>
            <a:r>
              <a:rPr sz="2700" spc="-140" dirty="0">
                <a:latin typeface="Arial"/>
                <a:cs typeface="Arial"/>
              </a:rPr>
              <a:t>Función </a:t>
            </a:r>
            <a:r>
              <a:rPr sz="2700" spc="-390" dirty="0">
                <a:latin typeface="Arial"/>
                <a:cs typeface="Arial"/>
              </a:rPr>
              <a:t>ENSEÑAR </a:t>
            </a:r>
            <a:r>
              <a:rPr sz="2700" spc="-135" dirty="0">
                <a:latin typeface="Arial"/>
                <a:cs typeface="Arial"/>
              </a:rPr>
              <a:t>Fundamentos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260" dirty="0">
                <a:latin typeface="Arial"/>
                <a:cs typeface="Arial"/>
              </a:rPr>
              <a:t>TICs.  </a:t>
            </a:r>
            <a:r>
              <a:rPr sz="2700" spc="-225" dirty="0">
                <a:latin typeface="Arial"/>
                <a:cs typeface="Arial"/>
              </a:rPr>
              <a:t>Todos </a:t>
            </a:r>
            <a:r>
              <a:rPr sz="2700" spc="-120" dirty="0">
                <a:latin typeface="Arial"/>
                <a:cs typeface="Arial"/>
              </a:rPr>
              <a:t>los </a:t>
            </a:r>
            <a:r>
              <a:rPr sz="2700" spc="-114" dirty="0">
                <a:latin typeface="Arial"/>
                <a:cs typeface="Arial"/>
              </a:rPr>
              <a:t>profesores </a:t>
            </a:r>
            <a:r>
              <a:rPr sz="2700" spc="-100" dirty="0">
                <a:latin typeface="Arial"/>
                <a:cs typeface="Arial"/>
              </a:rPr>
              <a:t>miembros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50" dirty="0">
                <a:latin typeface="Arial"/>
                <a:cs typeface="Arial"/>
              </a:rPr>
              <a:t>esta </a:t>
            </a:r>
            <a:r>
              <a:rPr sz="2700" spc="-114" dirty="0">
                <a:latin typeface="Arial"/>
                <a:cs typeface="Arial"/>
              </a:rPr>
              <a:t>cátedra  </a:t>
            </a:r>
            <a:r>
              <a:rPr sz="2700" spc="-80" dirty="0">
                <a:latin typeface="Arial"/>
                <a:cs typeface="Arial"/>
              </a:rPr>
              <a:t>trabajan </a:t>
            </a:r>
            <a:r>
              <a:rPr sz="2700" spc="-125" dirty="0">
                <a:latin typeface="Arial"/>
                <a:cs typeface="Arial"/>
              </a:rPr>
              <a:t>en </a:t>
            </a:r>
            <a:r>
              <a:rPr sz="2700" spc="-70" dirty="0">
                <a:latin typeface="Arial"/>
                <a:cs typeface="Arial"/>
              </a:rPr>
              <a:t>distintos </a:t>
            </a:r>
            <a:r>
              <a:rPr sz="2700" spc="-110" dirty="0">
                <a:latin typeface="Arial"/>
                <a:cs typeface="Arial"/>
              </a:rPr>
              <a:t>roles </a:t>
            </a:r>
            <a:r>
              <a:rPr sz="2700" spc="-140" dirty="0">
                <a:latin typeface="Arial"/>
                <a:cs typeface="Arial"/>
              </a:rPr>
              <a:t>(organizar, </a:t>
            </a:r>
            <a:r>
              <a:rPr sz="2700" spc="-60" dirty="0">
                <a:latin typeface="Arial"/>
                <a:cs typeface="Arial"/>
              </a:rPr>
              <a:t>dictar </a:t>
            </a:r>
            <a:r>
              <a:rPr sz="2700" spc="-160" dirty="0">
                <a:latin typeface="Arial"/>
                <a:cs typeface="Arial"/>
              </a:rPr>
              <a:t>clase,  </a:t>
            </a:r>
            <a:r>
              <a:rPr sz="2700" spc="-80" dirty="0">
                <a:latin typeface="Arial"/>
                <a:cs typeface="Arial"/>
              </a:rPr>
              <a:t>atender </a:t>
            </a:r>
            <a:r>
              <a:rPr sz="2700" spc="-125" dirty="0">
                <a:latin typeface="Arial"/>
                <a:cs typeface="Arial"/>
              </a:rPr>
              <a:t>consultas, </a:t>
            </a:r>
            <a:r>
              <a:rPr sz="2700" spc="-80" dirty="0">
                <a:latin typeface="Arial"/>
                <a:cs typeface="Arial"/>
              </a:rPr>
              <a:t>escribir </a:t>
            </a:r>
            <a:r>
              <a:rPr sz="2700" spc="-110" dirty="0">
                <a:latin typeface="Arial"/>
                <a:cs typeface="Arial"/>
              </a:rPr>
              <a:t>apuntes, </a:t>
            </a:r>
            <a:r>
              <a:rPr sz="2700" spc="-140" dirty="0">
                <a:latin typeface="Arial"/>
                <a:cs typeface="Arial"/>
              </a:rPr>
              <a:t>evaluar, </a:t>
            </a:r>
            <a:r>
              <a:rPr sz="2700" spc="-90" dirty="0">
                <a:latin typeface="Arial"/>
                <a:cs typeface="Arial"/>
              </a:rPr>
              <a:t>etc.)</a:t>
            </a:r>
            <a:r>
              <a:rPr sz="2700" spc="-470" dirty="0">
                <a:latin typeface="Arial"/>
                <a:cs typeface="Arial"/>
              </a:rPr>
              <a:t> </a:t>
            </a:r>
            <a:r>
              <a:rPr sz="2700" spc="-135" dirty="0">
                <a:latin typeface="Arial"/>
                <a:cs typeface="Arial"/>
              </a:rPr>
              <a:t>para  </a:t>
            </a:r>
            <a:r>
              <a:rPr sz="2700" spc="-80" dirty="0">
                <a:latin typeface="Arial"/>
                <a:cs typeface="Arial"/>
              </a:rPr>
              <a:t>lograr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dirty="0">
                <a:latin typeface="Arial"/>
                <a:cs typeface="Arial"/>
              </a:rPr>
              <a:t>fin </a:t>
            </a:r>
            <a:r>
              <a:rPr sz="2700" spc="-125" dirty="0">
                <a:latin typeface="Arial"/>
                <a:cs typeface="Arial"/>
              </a:rPr>
              <a:t>de</a:t>
            </a:r>
            <a:r>
              <a:rPr sz="2700" spc="-459" dirty="0">
                <a:latin typeface="Arial"/>
                <a:cs typeface="Arial"/>
              </a:rPr>
              <a:t> </a:t>
            </a:r>
            <a:r>
              <a:rPr sz="2700" spc="-350" dirty="0">
                <a:latin typeface="Arial"/>
                <a:cs typeface="Arial"/>
              </a:rPr>
              <a:t>ENSEÑAR.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0171" y="0"/>
            <a:ext cx="2771775" cy="1647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74"/>
    </mc:Choice>
    <mc:Fallback xmlns="">
      <p:transition spd="slow" advTm="27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7432" y="190817"/>
            <a:ext cx="704723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26055">
              <a:lnSpc>
                <a:spcPct val="100000"/>
              </a:lnSpc>
              <a:spcBef>
                <a:spcPts val="100"/>
              </a:spcBef>
            </a:pPr>
            <a:r>
              <a:rPr sz="4000" spc="-120" dirty="0"/>
              <a:t>Interfaz  </a:t>
            </a:r>
            <a:r>
              <a:rPr sz="4000" spc="-130" dirty="0"/>
              <a:t>(Interconexión </a:t>
            </a:r>
            <a:r>
              <a:rPr sz="4000" spc="-80" dirty="0"/>
              <a:t>entre</a:t>
            </a:r>
            <a:r>
              <a:rPr sz="4000" spc="-400" dirty="0"/>
              <a:t> </a:t>
            </a:r>
            <a:r>
              <a:rPr sz="4000" spc="-254" dirty="0"/>
              <a:t>Subsistemas)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6257" y="1608454"/>
            <a:ext cx="661606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155" dirty="0">
                <a:latin typeface="Arial"/>
                <a:cs typeface="Arial"/>
              </a:rPr>
              <a:t>Interfaz: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95" dirty="0">
                <a:latin typeface="Arial"/>
                <a:cs typeface="Arial"/>
              </a:rPr>
              <a:t>interconexión </a:t>
            </a:r>
            <a:r>
              <a:rPr sz="3200" spc="-60" dirty="0">
                <a:latin typeface="Arial"/>
                <a:cs typeface="Arial"/>
              </a:rPr>
              <a:t>entre</a:t>
            </a:r>
            <a:r>
              <a:rPr sz="3200" spc="-350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dos  sistemas </a:t>
            </a:r>
            <a:r>
              <a:rPr sz="3200" spc="-95" dirty="0">
                <a:latin typeface="Arial"/>
                <a:cs typeface="Arial"/>
              </a:rPr>
              <a:t>ó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subsistemas.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57375" y="3143262"/>
            <a:ext cx="5095301" cy="2571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86"/>
    </mc:Choice>
    <mc:Fallback xmlns="">
      <p:transition spd="slow" advTm="5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265" y="188023"/>
            <a:ext cx="17595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I</a:t>
            </a:r>
            <a:r>
              <a:rPr spc="-204" dirty="0"/>
              <a:t>n</a:t>
            </a:r>
            <a:r>
              <a:rPr spc="215" dirty="0"/>
              <a:t>t</a:t>
            </a:r>
            <a:r>
              <a:rPr spc="-30" dirty="0"/>
              <a:t>er</a:t>
            </a:r>
            <a:r>
              <a:rPr spc="-114" dirty="0"/>
              <a:t>f</a:t>
            </a:r>
            <a:r>
              <a:rPr spc="-400" dirty="0"/>
              <a:t>az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44" y="747573"/>
            <a:ext cx="7892415" cy="27578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05" dirty="0">
                <a:latin typeface="Arial"/>
                <a:cs typeface="Arial"/>
              </a:rPr>
              <a:t>Cada </a:t>
            </a:r>
            <a:r>
              <a:rPr sz="3200" spc="-170" dirty="0">
                <a:latin typeface="Arial"/>
                <a:cs typeface="Arial"/>
              </a:rPr>
              <a:t>subsistema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10" dirty="0">
                <a:latin typeface="Arial"/>
                <a:cs typeface="Arial"/>
              </a:rPr>
              <a:t>delineado </a:t>
            </a:r>
            <a:r>
              <a:rPr sz="3200" spc="-50" dirty="0">
                <a:latin typeface="Arial"/>
                <a:cs typeface="Arial"/>
              </a:rPr>
              <a:t>por </a:t>
            </a:r>
            <a:r>
              <a:rPr sz="3200" spc="-265" dirty="0">
                <a:latin typeface="Arial"/>
                <a:cs typeface="Arial"/>
              </a:rPr>
              <a:t>sus</a:t>
            </a:r>
            <a:r>
              <a:rPr sz="3200" spc="-15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límites.</a:t>
            </a:r>
            <a:endParaRPr sz="3200">
              <a:latin typeface="Arial"/>
              <a:cs typeface="Arial"/>
            </a:endParaRPr>
          </a:p>
          <a:p>
            <a:pPr marL="355600" marR="118745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444500" algn="l"/>
                <a:tab pos="445134" algn="l"/>
              </a:tabLst>
            </a:pPr>
            <a:r>
              <a:rPr sz="3200" spc="-350" dirty="0">
                <a:latin typeface="Arial"/>
                <a:cs typeface="Arial"/>
              </a:rPr>
              <a:t>Las </a:t>
            </a:r>
            <a:r>
              <a:rPr sz="3200" spc="-120" dirty="0">
                <a:latin typeface="Arial"/>
                <a:cs typeface="Arial"/>
              </a:rPr>
              <a:t>interconexiones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190" dirty="0">
                <a:latin typeface="Arial"/>
                <a:cs typeface="Arial"/>
              </a:rPr>
              <a:t>las </a:t>
            </a:r>
            <a:r>
              <a:rPr sz="3200" spc="-125" dirty="0">
                <a:latin typeface="Arial"/>
                <a:cs typeface="Arial"/>
              </a:rPr>
              <a:t>interacciones </a:t>
            </a:r>
            <a:r>
              <a:rPr sz="3200" spc="-60" dirty="0">
                <a:latin typeface="Arial"/>
                <a:cs typeface="Arial"/>
              </a:rPr>
              <a:t>entre 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85" dirty="0">
                <a:latin typeface="Arial"/>
                <a:cs typeface="Arial"/>
              </a:rPr>
              <a:t>subsistemas </a:t>
            </a:r>
            <a:r>
              <a:rPr sz="3200" spc="-275" dirty="0">
                <a:latin typeface="Arial"/>
                <a:cs typeface="Arial"/>
              </a:rPr>
              <a:t>se </a:t>
            </a:r>
            <a:r>
              <a:rPr sz="3200" spc="-110" dirty="0">
                <a:latin typeface="Arial"/>
                <a:cs typeface="Arial"/>
              </a:rPr>
              <a:t>llaman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b="1" i="1" spc="-200" dirty="0">
                <a:solidFill>
                  <a:srgbClr val="FF0000"/>
                </a:solidFill>
                <a:latin typeface="Arial"/>
                <a:cs typeface="Arial"/>
              </a:rPr>
              <a:t>interfaces</a:t>
            </a:r>
            <a:r>
              <a:rPr sz="3200" spc="-2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55600" marR="14986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50" dirty="0">
                <a:latin typeface="Arial"/>
                <a:cs typeface="Arial"/>
              </a:rPr>
              <a:t>Las </a:t>
            </a:r>
            <a:r>
              <a:rPr sz="3200" spc="-110" dirty="0">
                <a:latin typeface="Arial"/>
                <a:cs typeface="Arial"/>
              </a:rPr>
              <a:t>interfaces </a:t>
            </a:r>
            <a:r>
              <a:rPr sz="3200" spc="-100" dirty="0">
                <a:latin typeface="Arial"/>
                <a:cs typeface="Arial"/>
              </a:rPr>
              <a:t>ocurren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40" dirty="0">
                <a:latin typeface="Arial"/>
                <a:cs typeface="Arial"/>
              </a:rPr>
              <a:t>límite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85" dirty="0">
                <a:latin typeface="Arial"/>
                <a:cs typeface="Arial"/>
              </a:rPr>
              <a:t>toman</a:t>
            </a:r>
            <a:r>
              <a:rPr sz="3200" spc="-42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la  </a:t>
            </a:r>
            <a:r>
              <a:rPr sz="3200" spc="-80" dirty="0">
                <a:latin typeface="Arial"/>
                <a:cs typeface="Arial"/>
              </a:rPr>
              <a:t>forma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35" dirty="0">
                <a:latin typeface="Arial"/>
                <a:cs typeface="Arial"/>
              </a:rPr>
              <a:t>entradas </a:t>
            </a:r>
            <a:r>
              <a:rPr sz="3200" spc="-155" dirty="0">
                <a:latin typeface="Arial"/>
                <a:cs typeface="Arial"/>
              </a:rPr>
              <a:t>y</a:t>
            </a:r>
            <a:r>
              <a:rPr sz="3200" spc="-370" dirty="0">
                <a:latin typeface="Arial"/>
                <a:cs typeface="Arial"/>
              </a:rPr>
              <a:t> </a:t>
            </a:r>
            <a:r>
              <a:rPr sz="3200" spc="-165" dirty="0">
                <a:latin typeface="Arial"/>
                <a:cs typeface="Arial"/>
              </a:rPr>
              <a:t>salidas.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7948" y="3733800"/>
            <a:ext cx="5467350" cy="3124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4"/>
    </mc:Choice>
    <mc:Fallback xmlns="">
      <p:transition spd="slow" advTm="3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972" y="495934"/>
            <a:ext cx="78047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i="1" spc="-360" dirty="0">
                <a:latin typeface="Arial"/>
                <a:cs typeface="Arial"/>
              </a:rPr>
              <a:t>Ejemplos </a:t>
            </a:r>
            <a:r>
              <a:rPr sz="4000" b="1" i="1" spc="-300" dirty="0">
                <a:latin typeface="Arial"/>
                <a:cs typeface="Arial"/>
              </a:rPr>
              <a:t>de </a:t>
            </a:r>
            <a:r>
              <a:rPr sz="4000" b="1" i="1" spc="-400" dirty="0">
                <a:latin typeface="Arial"/>
                <a:cs typeface="Arial"/>
              </a:rPr>
              <a:t>Subsistemas </a:t>
            </a:r>
            <a:r>
              <a:rPr sz="4000" b="1" i="1" spc="-260" dirty="0">
                <a:latin typeface="Arial"/>
                <a:cs typeface="Arial"/>
              </a:rPr>
              <a:t>e</a:t>
            </a:r>
            <a:r>
              <a:rPr sz="4000" b="1" i="1" spc="165" dirty="0">
                <a:latin typeface="Arial"/>
                <a:cs typeface="Arial"/>
              </a:rPr>
              <a:t> </a:t>
            </a:r>
            <a:r>
              <a:rPr sz="4000" b="1" i="1" spc="-260" dirty="0">
                <a:latin typeface="Arial"/>
                <a:cs typeface="Arial"/>
              </a:rPr>
              <a:t>Interfaces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365" y="1878266"/>
            <a:ext cx="23279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270" dirty="0">
                <a:latin typeface="Arial"/>
                <a:cs typeface="Arial"/>
              </a:rPr>
              <a:t>Sistema</a:t>
            </a:r>
            <a:r>
              <a:rPr sz="3200" b="1" i="1" spc="-229" dirty="0">
                <a:latin typeface="Arial"/>
                <a:cs typeface="Arial"/>
              </a:rPr>
              <a:t> </a:t>
            </a:r>
            <a:r>
              <a:rPr sz="3200" b="1" i="1" spc="-455" dirty="0">
                <a:latin typeface="Arial"/>
                <a:cs typeface="Arial"/>
              </a:rPr>
              <a:t>SILLA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1734" y="1878266"/>
            <a:ext cx="32118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270" dirty="0">
                <a:latin typeface="Arial"/>
                <a:cs typeface="Arial"/>
              </a:rPr>
              <a:t>Sistema</a:t>
            </a:r>
            <a:r>
              <a:rPr sz="3200" b="1" i="1" spc="-200" dirty="0">
                <a:latin typeface="Arial"/>
                <a:cs typeface="Arial"/>
              </a:rPr>
              <a:t> </a:t>
            </a:r>
            <a:r>
              <a:rPr sz="3200" b="1" i="1" spc="-465" dirty="0">
                <a:latin typeface="Arial"/>
                <a:cs typeface="Arial"/>
              </a:rPr>
              <a:t>ANTEOJOS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162" y="2714650"/>
            <a:ext cx="4286250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500" y="2962811"/>
            <a:ext cx="3643376" cy="1992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1"/>
    </mc:Choice>
    <mc:Fallback xmlns="">
      <p:transition spd="slow" advTm="18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876" y="188023"/>
            <a:ext cx="51187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Cantidad </a:t>
            </a:r>
            <a:r>
              <a:rPr spc="-195" dirty="0"/>
              <a:t>de</a:t>
            </a:r>
            <a:r>
              <a:rPr spc="-320" dirty="0"/>
              <a:t> </a:t>
            </a:r>
            <a:r>
              <a:rPr spc="-170" dirty="0"/>
              <a:t>Interfaces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26782"/>
            <a:ext cx="8564880" cy="286131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marR="525145" indent="-342900">
              <a:lnSpc>
                <a:spcPct val="80000"/>
              </a:lnSpc>
              <a:spcBef>
                <a:spcPts val="819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405" dirty="0">
                <a:latin typeface="Arial"/>
                <a:cs typeface="Arial"/>
              </a:rPr>
              <a:t>Se </a:t>
            </a:r>
            <a:r>
              <a:rPr sz="3000" spc="-145" dirty="0">
                <a:latin typeface="Arial"/>
                <a:cs typeface="Arial"/>
              </a:rPr>
              <a:t>establece </a:t>
            </a:r>
            <a:r>
              <a:rPr sz="3000" spc="-125" dirty="0">
                <a:latin typeface="Arial"/>
                <a:cs typeface="Arial"/>
              </a:rPr>
              <a:t>que </a:t>
            </a:r>
            <a:r>
              <a:rPr sz="3000" spc="-185" dirty="0">
                <a:latin typeface="Arial"/>
                <a:cs typeface="Arial"/>
              </a:rPr>
              <a:t>las </a:t>
            </a:r>
            <a:r>
              <a:rPr sz="3000" spc="-150" dirty="0">
                <a:latin typeface="Arial"/>
                <a:cs typeface="Arial"/>
              </a:rPr>
              <a:t>agrupaciones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75" dirty="0">
                <a:latin typeface="Arial"/>
                <a:cs typeface="Arial"/>
              </a:rPr>
              <a:t>subsistemas  </a:t>
            </a:r>
            <a:r>
              <a:rPr sz="3000" spc="-85" dirty="0">
                <a:latin typeface="Arial"/>
                <a:cs typeface="Arial"/>
              </a:rPr>
              <a:t>interactúan </a:t>
            </a:r>
            <a:r>
              <a:rPr sz="3000" spc="-204" dirty="0">
                <a:latin typeface="Arial"/>
                <a:cs typeface="Arial"/>
              </a:rPr>
              <a:t>cada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50" dirty="0">
                <a:latin typeface="Arial"/>
                <a:cs typeface="Arial"/>
              </a:rPr>
              <a:t>con </a:t>
            </a:r>
            <a:r>
              <a:rPr sz="3000" spc="-125" dirty="0">
                <a:latin typeface="Arial"/>
                <a:cs typeface="Arial"/>
              </a:rPr>
              <a:t>todas </a:t>
            </a:r>
            <a:r>
              <a:rPr sz="3000" spc="-185" dirty="0">
                <a:latin typeface="Arial"/>
                <a:cs typeface="Arial"/>
              </a:rPr>
              <a:t>las</a:t>
            </a:r>
            <a:r>
              <a:rPr sz="3000" spc="-295" dirty="0">
                <a:latin typeface="Arial"/>
                <a:cs typeface="Arial"/>
              </a:rPr>
              <a:t> </a:t>
            </a:r>
            <a:r>
              <a:rPr sz="3000" spc="-100" dirty="0">
                <a:latin typeface="Arial"/>
                <a:cs typeface="Arial"/>
              </a:rPr>
              <a:t>otras.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7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8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spc="-125" dirty="0">
                <a:latin typeface="Arial"/>
                <a:cs typeface="Arial"/>
              </a:rPr>
              <a:t>Ejemplo: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275" dirty="0">
                <a:latin typeface="Arial"/>
                <a:cs typeface="Arial"/>
              </a:rPr>
              <a:t>Base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75" dirty="0">
                <a:latin typeface="Arial"/>
                <a:cs typeface="Arial"/>
              </a:rPr>
              <a:t>Datos </a:t>
            </a:r>
            <a:r>
              <a:rPr sz="3000" spc="-235" dirty="0">
                <a:latin typeface="Arial"/>
                <a:cs typeface="Arial"/>
              </a:rPr>
              <a:t>a </a:t>
            </a:r>
            <a:r>
              <a:rPr sz="3000" spc="-105" dirty="0">
                <a:latin typeface="Arial"/>
                <a:cs typeface="Arial"/>
              </a:rPr>
              <a:t>la </a:t>
            </a:r>
            <a:r>
              <a:rPr sz="3000" spc="-140" dirty="0">
                <a:latin typeface="Arial"/>
                <a:cs typeface="Arial"/>
              </a:rPr>
              <a:t>cual </a:t>
            </a:r>
            <a:r>
              <a:rPr sz="3000" spc="-254" dirty="0">
                <a:latin typeface="Arial"/>
                <a:cs typeface="Arial"/>
              </a:rPr>
              <a:t>se </a:t>
            </a:r>
            <a:r>
              <a:rPr sz="3000" spc="-55" dirty="0">
                <a:latin typeface="Arial"/>
                <a:cs typeface="Arial"/>
              </a:rPr>
              <a:t>tiene </a:t>
            </a:r>
            <a:r>
              <a:rPr sz="3000" spc="-215" dirty="0">
                <a:latin typeface="Arial"/>
                <a:cs typeface="Arial"/>
              </a:rPr>
              <a:t>acceso 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130" dirty="0">
                <a:latin typeface="Arial"/>
                <a:cs typeface="Arial"/>
              </a:rPr>
              <a:t>varios </a:t>
            </a:r>
            <a:r>
              <a:rPr sz="3000" spc="-145" dirty="0">
                <a:latin typeface="Arial"/>
                <a:cs typeface="Arial"/>
              </a:rPr>
              <a:t>programas, </a:t>
            </a:r>
            <a:r>
              <a:rPr sz="3000" spc="-90" dirty="0">
                <a:latin typeface="Arial"/>
                <a:cs typeface="Arial"/>
              </a:rPr>
              <a:t>pero </a:t>
            </a:r>
            <a:r>
              <a:rPr sz="3000" spc="-114" dirty="0">
                <a:latin typeface="Arial"/>
                <a:cs typeface="Arial"/>
              </a:rPr>
              <a:t>la </a:t>
            </a:r>
            <a:r>
              <a:rPr sz="3000" spc="-95" dirty="0">
                <a:latin typeface="Arial"/>
                <a:cs typeface="Arial"/>
              </a:rPr>
              <a:t>interconexión </a:t>
            </a:r>
            <a:r>
              <a:rPr sz="3000" spc="-254" dirty="0">
                <a:latin typeface="Arial"/>
                <a:cs typeface="Arial"/>
              </a:rPr>
              <a:t>se </a:t>
            </a:r>
            <a:r>
              <a:rPr sz="3000" spc="-190" dirty="0">
                <a:latin typeface="Arial"/>
                <a:cs typeface="Arial"/>
              </a:rPr>
              <a:t>hace  </a:t>
            </a:r>
            <a:r>
              <a:rPr sz="3000" spc="-125" dirty="0">
                <a:latin typeface="Arial"/>
                <a:cs typeface="Arial"/>
              </a:rPr>
              <a:t>solamente </a:t>
            </a:r>
            <a:r>
              <a:rPr sz="3000" spc="-235" dirty="0">
                <a:latin typeface="Arial"/>
                <a:cs typeface="Arial"/>
              </a:rPr>
              <a:t>a </a:t>
            </a:r>
            <a:r>
              <a:rPr sz="3000" spc="-140" dirty="0">
                <a:latin typeface="Arial"/>
                <a:cs typeface="Arial"/>
              </a:rPr>
              <a:t>través de </a:t>
            </a:r>
            <a:r>
              <a:rPr sz="3000" spc="-110" dirty="0">
                <a:latin typeface="Arial"/>
                <a:cs typeface="Arial"/>
              </a:rPr>
              <a:t>la </a:t>
            </a:r>
            <a:r>
              <a:rPr sz="3000" spc="-80" dirty="0">
                <a:latin typeface="Arial"/>
                <a:cs typeface="Arial"/>
              </a:rPr>
              <a:t>interfaz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10" dirty="0">
                <a:latin typeface="Arial"/>
                <a:cs typeface="Arial"/>
              </a:rPr>
              <a:t>la</a:t>
            </a:r>
            <a:r>
              <a:rPr sz="3000" spc="-345" dirty="0">
                <a:latin typeface="Arial"/>
                <a:cs typeface="Arial"/>
              </a:rPr>
              <a:t> </a:t>
            </a:r>
            <a:r>
              <a:rPr sz="3000" spc="-100" dirty="0">
                <a:latin typeface="Arial"/>
                <a:cs typeface="Arial"/>
              </a:rPr>
              <a:t>administración 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14" dirty="0">
                <a:latin typeface="Arial"/>
                <a:cs typeface="Arial"/>
              </a:rPr>
              <a:t>la </a:t>
            </a:r>
            <a:r>
              <a:rPr sz="3000" spc="-210" dirty="0">
                <a:latin typeface="Arial"/>
                <a:cs typeface="Arial"/>
              </a:rPr>
              <a:t>base </a:t>
            </a:r>
            <a:r>
              <a:rPr sz="3000" spc="-140" dirty="0">
                <a:latin typeface="Arial"/>
                <a:cs typeface="Arial"/>
              </a:rPr>
              <a:t>de</a:t>
            </a:r>
            <a:r>
              <a:rPr sz="3000" spc="-245" dirty="0">
                <a:latin typeface="Arial"/>
                <a:cs typeface="Arial"/>
              </a:rPr>
              <a:t> </a:t>
            </a:r>
            <a:r>
              <a:rPr sz="3000" spc="-120" dirty="0">
                <a:latin typeface="Arial"/>
                <a:cs typeface="Arial"/>
              </a:rPr>
              <a:t>datos.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5873" y="4330700"/>
            <a:ext cx="457200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5873" y="43307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3791" y="4333811"/>
            <a:ext cx="260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5073" y="4330700"/>
            <a:ext cx="457200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05073" y="43307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03245" y="4333811"/>
            <a:ext cx="260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5073" y="5199126"/>
            <a:ext cx="457200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5073" y="5199126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03245" y="5202491"/>
            <a:ext cx="260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85873" y="5199126"/>
            <a:ext cx="457200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5873" y="5199126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81251" y="5202491"/>
            <a:ext cx="267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43473" y="5199126"/>
            <a:ext cx="457200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3473" y="5199126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44820" y="5202491"/>
            <a:ext cx="259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43473" y="4330700"/>
            <a:ext cx="457200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43473" y="43307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47359" y="4333811"/>
            <a:ext cx="253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62673" y="4330700"/>
            <a:ext cx="457200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2673" y="43307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64401" y="4333811"/>
            <a:ext cx="259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62673" y="5199126"/>
            <a:ext cx="45720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62673" y="5199126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64401" y="5202491"/>
            <a:ext cx="259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5573" y="40624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0773" y="40624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703576" y="5970904"/>
            <a:ext cx="2911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"/>
                <a:cs typeface="Arial"/>
              </a:rPr>
              <a:t>Todos </a:t>
            </a:r>
            <a:r>
              <a:rPr sz="1600" spc="-75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interconectados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23973" y="49387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3973" y="46704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19273" y="536105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24073" y="536105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05573" y="49387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05573" y="46704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76873" y="44276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81673" y="44276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76873" y="536105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81673" y="536105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52573" y="4195826"/>
            <a:ext cx="76200" cy="134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33973" y="4195826"/>
            <a:ext cx="76200" cy="134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90673" y="4195826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23973" y="3929126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31750" y="325374"/>
                </a:moveTo>
                <a:lnTo>
                  <a:pt x="0" y="325374"/>
                </a:lnTo>
                <a:lnTo>
                  <a:pt x="38100" y="401574"/>
                </a:lnTo>
                <a:lnTo>
                  <a:pt x="69850" y="338074"/>
                </a:lnTo>
                <a:lnTo>
                  <a:pt x="31750" y="338074"/>
                </a:lnTo>
                <a:lnTo>
                  <a:pt x="31750" y="325374"/>
                </a:lnTo>
                <a:close/>
              </a:path>
              <a:path w="76200" h="401954">
                <a:moveTo>
                  <a:pt x="44450" y="0"/>
                </a:moveTo>
                <a:lnTo>
                  <a:pt x="31750" y="0"/>
                </a:lnTo>
                <a:lnTo>
                  <a:pt x="31750" y="338074"/>
                </a:lnTo>
                <a:lnTo>
                  <a:pt x="44450" y="338074"/>
                </a:lnTo>
                <a:lnTo>
                  <a:pt x="44450" y="0"/>
                </a:lnTo>
                <a:close/>
              </a:path>
              <a:path w="76200" h="401954">
                <a:moveTo>
                  <a:pt x="76200" y="325374"/>
                </a:moveTo>
                <a:lnTo>
                  <a:pt x="44450" y="325374"/>
                </a:lnTo>
                <a:lnTo>
                  <a:pt x="44450" y="338074"/>
                </a:lnTo>
                <a:lnTo>
                  <a:pt x="69850" y="338074"/>
                </a:lnTo>
                <a:lnTo>
                  <a:pt x="76200" y="325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29373" y="3929126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31750" y="325374"/>
                </a:moveTo>
                <a:lnTo>
                  <a:pt x="0" y="325374"/>
                </a:lnTo>
                <a:lnTo>
                  <a:pt x="38100" y="401574"/>
                </a:lnTo>
                <a:lnTo>
                  <a:pt x="69850" y="338074"/>
                </a:lnTo>
                <a:lnTo>
                  <a:pt x="31750" y="338074"/>
                </a:lnTo>
                <a:lnTo>
                  <a:pt x="31750" y="325374"/>
                </a:lnTo>
                <a:close/>
              </a:path>
              <a:path w="76200" h="401954">
                <a:moveTo>
                  <a:pt x="44450" y="0"/>
                </a:moveTo>
                <a:lnTo>
                  <a:pt x="31750" y="0"/>
                </a:lnTo>
                <a:lnTo>
                  <a:pt x="31750" y="338074"/>
                </a:lnTo>
                <a:lnTo>
                  <a:pt x="44450" y="338074"/>
                </a:lnTo>
                <a:lnTo>
                  <a:pt x="44450" y="0"/>
                </a:lnTo>
                <a:close/>
              </a:path>
              <a:path w="76200" h="401954">
                <a:moveTo>
                  <a:pt x="76200" y="325374"/>
                </a:moveTo>
                <a:lnTo>
                  <a:pt x="44450" y="325374"/>
                </a:lnTo>
                <a:lnTo>
                  <a:pt x="44450" y="338074"/>
                </a:lnTo>
                <a:lnTo>
                  <a:pt x="69850" y="338074"/>
                </a:lnTo>
                <a:lnTo>
                  <a:pt x="76200" y="325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62073" y="3929126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5105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52573" y="5532501"/>
            <a:ext cx="76200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33973" y="5532501"/>
            <a:ext cx="76200" cy="134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90673" y="5667375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95573" y="5532501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436"/>
                </a:moveTo>
                <a:lnTo>
                  <a:pt x="31750" y="63436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436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136"/>
                </a:lnTo>
                <a:lnTo>
                  <a:pt x="31750" y="76136"/>
                </a:lnTo>
                <a:lnTo>
                  <a:pt x="31750" y="63436"/>
                </a:lnTo>
                <a:lnTo>
                  <a:pt x="69844" y="63436"/>
                </a:lnTo>
                <a:lnTo>
                  <a:pt x="38100" y="0"/>
                </a:lnTo>
                <a:close/>
              </a:path>
              <a:path w="76200" h="268604">
                <a:moveTo>
                  <a:pt x="69844" y="63436"/>
                </a:moveTo>
                <a:lnTo>
                  <a:pt x="44450" y="63436"/>
                </a:lnTo>
                <a:lnTo>
                  <a:pt x="44450" y="76136"/>
                </a:lnTo>
                <a:lnTo>
                  <a:pt x="76200" y="76136"/>
                </a:lnTo>
                <a:lnTo>
                  <a:pt x="69844" y="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00773" y="5532501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436"/>
                </a:moveTo>
                <a:lnTo>
                  <a:pt x="31750" y="63436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436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136"/>
                </a:lnTo>
                <a:lnTo>
                  <a:pt x="31750" y="76136"/>
                </a:lnTo>
                <a:lnTo>
                  <a:pt x="31750" y="63436"/>
                </a:lnTo>
                <a:lnTo>
                  <a:pt x="69844" y="63436"/>
                </a:lnTo>
                <a:lnTo>
                  <a:pt x="38100" y="0"/>
                </a:lnTo>
                <a:close/>
              </a:path>
              <a:path w="76200" h="268604">
                <a:moveTo>
                  <a:pt x="69844" y="63436"/>
                </a:moveTo>
                <a:lnTo>
                  <a:pt x="44450" y="63436"/>
                </a:lnTo>
                <a:lnTo>
                  <a:pt x="44450" y="76136"/>
                </a:lnTo>
                <a:lnTo>
                  <a:pt x="76200" y="76136"/>
                </a:lnTo>
                <a:lnTo>
                  <a:pt x="69844" y="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3673" y="5800725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38273" y="6740527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173" y="628332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44450" y="63500"/>
                </a:moveTo>
                <a:lnTo>
                  <a:pt x="31750" y="63500"/>
                </a:lnTo>
                <a:lnTo>
                  <a:pt x="31750" y="457201"/>
                </a:lnTo>
                <a:lnTo>
                  <a:pt x="44450" y="457201"/>
                </a:lnTo>
                <a:lnTo>
                  <a:pt x="44450" y="63500"/>
                </a:lnTo>
                <a:close/>
              </a:path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57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29373" y="628332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44450" y="63500"/>
                </a:moveTo>
                <a:lnTo>
                  <a:pt x="31750" y="63500"/>
                </a:lnTo>
                <a:lnTo>
                  <a:pt x="31750" y="457201"/>
                </a:lnTo>
                <a:lnTo>
                  <a:pt x="44450" y="457201"/>
                </a:lnTo>
                <a:lnTo>
                  <a:pt x="44450" y="63500"/>
                </a:lnTo>
                <a:close/>
              </a:path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57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19273" y="44276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24073" y="44276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95573" y="49387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95573" y="46704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3973" y="49387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3973" y="46704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33673" y="4062476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66873" y="4440809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66801" y="654558"/>
                </a:moveTo>
                <a:lnTo>
                  <a:pt x="0" y="707517"/>
                </a:lnTo>
                <a:lnTo>
                  <a:pt x="82423" y="729107"/>
                </a:lnTo>
                <a:lnTo>
                  <a:pt x="76462" y="700659"/>
                </a:lnTo>
                <a:lnTo>
                  <a:pt x="63500" y="700659"/>
                </a:lnTo>
                <a:lnTo>
                  <a:pt x="60959" y="688213"/>
                </a:lnTo>
                <a:lnTo>
                  <a:pt x="73312" y="685627"/>
                </a:lnTo>
                <a:lnTo>
                  <a:pt x="66801" y="654558"/>
                </a:lnTo>
                <a:close/>
              </a:path>
              <a:path w="3276600" h="729614">
                <a:moveTo>
                  <a:pt x="73312" y="685627"/>
                </a:moveTo>
                <a:lnTo>
                  <a:pt x="60959" y="688213"/>
                </a:lnTo>
                <a:lnTo>
                  <a:pt x="63500" y="700659"/>
                </a:lnTo>
                <a:lnTo>
                  <a:pt x="75917" y="698060"/>
                </a:lnTo>
                <a:lnTo>
                  <a:pt x="73312" y="685627"/>
                </a:lnTo>
                <a:close/>
              </a:path>
              <a:path w="3276600" h="729614">
                <a:moveTo>
                  <a:pt x="75917" y="698060"/>
                </a:moveTo>
                <a:lnTo>
                  <a:pt x="63500" y="700659"/>
                </a:lnTo>
                <a:lnTo>
                  <a:pt x="76462" y="700659"/>
                </a:lnTo>
                <a:lnTo>
                  <a:pt x="75917" y="698060"/>
                </a:lnTo>
                <a:close/>
              </a:path>
              <a:path w="3276600" h="729614">
                <a:moveTo>
                  <a:pt x="3200809" y="31046"/>
                </a:moveTo>
                <a:lnTo>
                  <a:pt x="73312" y="685627"/>
                </a:lnTo>
                <a:lnTo>
                  <a:pt x="75917" y="698060"/>
                </a:lnTo>
                <a:lnTo>
                  <a:pt x="3203414" y="43479"/>
                </a:lnTo>
                <a:lnTo>
                  <a:pt x="3200809" y="31046"/>
                </a:lnTo>
                <a:close/>
              </a:path>
              <a:path w="3276600" h="729614">
                <a:moveTo>
                  <a:pt x="3268105" y="28448"/>
                </a:moveTo>
                <a:lnTo>
                  <a:pt x="3213227" y="28448"/>
                </a:lnTo>
                <a:lnTo>
                  <a:pt x="3215766" y="40894"/>
                </a:lnTo>
                <a:lnTo>
                  <a:pt x="3203414" y="43479"/>
                </a:lnTo>
                <a:lnTo>
                  <a:pt x="3209925" y="74549"/>
                </a:lnTo>
                <a:lnTo>
                  <a:pt x="3268105" y="28448"/>
                </a:lnTo>
                <a:close/>
              </a:path>
              <a:path w="3276600" h="729614">
                <a:moveTo>
                  <a:pt x="3213227" y="28448"/>
                </a:moveTo>
                <a:lnTo>
                  <a:pt x="3200809" y="31046"/>
                </a:lnTo>
                <a:lnTo>
                  <a:pt x="3203414" y="43479"/>
                </a:lnTo>
                <a:lnTo>
                  <a:pt x="3215766" y="40894"/>
                </a:lnTo>
                <a:lnTo>
                  <a:pt x="3213227" y="28448"/>
                </a:lnTo>
                <a:close/>
              </a:path>
              <a:path w="3276600" h="729614">
                <a:moveTo>
                  <a:pt x="3194304" y="0"/>
                </a:moveTo>
                <a:lnTo>
                  <a:pt x="3200809" y="31046"/>
                </a:lnTo>
                <a:lnTo>
                  <a:pt x="3213227" y="28448"/>
                </a:lnTo>
                <a:lnTo>
                  <a:pt x="3268105" y="28448"/>
                </a:lnTo>
                <a:lnTo>
                  <a:pt x="3276600" y="21717"/>
                </a:lnTo>
                <a:lnTo>
                  <a:pt x="319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43073" y="4662170"/>
            <a:ext cx="4495800" cy="591185"/>
          </a:xfrm>
          <a:custGeom>
            <a:avLst/>
            <a:gdLst/>
            <a:ahLst/>
            <a:cxnLst/>
            <a:rect l="l" t="t" r="r" b="b"/>
            <a:pathLst>
              <a:path w="4495800" h="591185">
                <a:moveTo>
                  <a:pt x="71246" y="515492"/>
                </a:moveTo>
                <a:lnTo>
                  <a:pt x="0" y="562355"/>
                </a:lnTo>
                <a:lnTo>
                  <a:pt x="80263" y="591184"/>
                </a:lnTo>
                <a:lnTo>
                  <a:pt x="76678" y="561085"/>
                </a:lnTo>
                <a:lnTo>
                  <a:pt x="63881" y="561085"/>
                </a:lnTo>
                <a:lnTo>
                  <a:pt x="62356" y="548512"/>
                </a:lnTo>
                <a:lnTo>
                  <a:pt x="75001" y="547012"/>
                </a:lnTo>
                <a:lnTo>
                  <a:pt x="71246" y="515492"/>
                </a:lnTo>
                <a:close/>
              </a:path>
              <a:path w="4495800" h="591185">
                <a:moveTo>
                  <a:pt x="75001" y="547012"/>
                </a:moveTo>
                <a:lnTo>
                  <a:pt x="62356" y="548512"/>
                </a:lnTo>
                <a:lnTo>
                  <a:pt x="63881" y="561085"/>
                </a:lnTo>
                <a:lnTo>
                  <a:pt x="76500" y="559588"/>
                </a:lnTo>
                <a:lnTo>
                  <a:pt x="75001" y="547012"/>
                </a:lnTo>
                <a:close/>
              </a:path>
              <a:path w="4495800" h="591185">
                <a:moveTo>
                  <a:pt x="76500" y="559588"/>
                </a:moveTo>
                <a:lnTo>
                  <a:pt x="63881" y="561085"/>
                </a:lnTo>
                <a:lnTo>
                  <a:pt x="76678" y="561085"/>
                </a:lnTo>
                <a:lnTo>
                  <a:pt x="76500" y="559588"/>
                </a:lnTo>
                <a:close/>
              </a:path>
              <a:path w="4495800" h="591185">
                <a:moveTo>
                  <a:pt x="4419426" y="31596"/>
                </a:moveTo>
                <a:lnTo>
                  <a:pt x="75001" y="547012"/>
                </a:lnTo>
                <a:lnTo>
                  <a:pt x="76500" y="559588"/>
                </a:lnTo>
                <a:lnTo>
                  <a:pt x="4420925" y="44172"/>
                </a:lnTo>
                <a:lnTo>
                  <a:pt x="4419426" y="31596"/>
                </a:lnTo>
                <a:close/>
              </a:path>
              <a:path w="4495800" h="591185">
                <a:moveTo>
                  <a:pt x="4494060" y="30098"/>
                </a:moveTo>
                <a:lnTo>
                  <a:pt x="4432046" y="30098"/>
                </a:lnTo>
                <a:lnTo>
                  <a:pt x="4433570" y="42671"/>
                </a:lnTo>
                <a:lnTo>
                  <a:pt x="4420925" y="44172"/>
                </a:lnTo>
                <a:lnTo>
                  <a:pt x="4424680" y="75691"/>
                </a:lnTo>
                <a:lnTo>
                  <a:pt x="4494060" y="30098"/>
                </a:lnTo>
                <a:close/>
              </a:path>
              <a:path w="4495800" h="591185">
                <a:moveTo>
                  <a:pt x="4432046" y="30098"/>
                </a:moveTo>
                <a:lnTo>
                  <a:pt x="4419426" y="31596"/>
                </a:lnTo>
                <a:lnTo>
                  <a:pt x="4420925" y="44172"/>
                </a:lnTo>
                <a:lnTo>
                  <a:pt x="4433570" y="42671"/>
                </a:lnTo>
                <a:lnTo>
                  <a:pt x="4432046" y="30098"/>
                </a:lnTo>
                <a:close/>
              </a:path>
              <a:path w="4495800" h="591185">
                <a:moveTo>
                  <a:pt x="4415662" y="0"/>
                </a:moveTo>
                <a:lnTo>
                  <a:pt x="4419426" y="31596"/>
                </a:lnTo>
                <a:lnTo>
                  <a:pt x="4432046" y="30098"/>
                </a:lnTo>
                <a:lnTo>
                  <a:pt x="4494060" y="30098"/>
                </a:lnTo>
                <a:lnTo>
                  <a:pt x="4495800" y="28955"/>
                </a:lnTo>
                <a:lnTo>
                  <a:pt x="4415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14473" y="4538726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42290" y="535559"/>
                </a:moveTo>
                <a:lnTo>
                  <a:pt x="0" y="609600"/>
                </a:lnTo>
                <a:lnTo>
                  <a:pt x="84581" y="598932"/>
                </a:lnTo>
                <a:lnTo>
                  <a:pt x="71699" y="579628"/>
                </a:lnTo>
                <a:lnTo>
                  <a:pt x="56387" y="579628"/>
                </a:lnTo>
                <a:lnTo>
                  <a:pt x="49402" y="569087"/>
                </a:lnTo>
                <a:lnTo>
                  <a:pt x="59965" y="562044"/>
                </a:lnTo>
                <a:lnTo>
                  <a:pt x="42290" y="535559"/>
                </a:lnTo>
                <a:close/>
              </a:path>
              <a:path w="914400" h="609600">
                <a:moveTo>
                  <a:pt x="59965" y="562044"/>
                </a:moveTo>
                <a:lnTo>
                  <a:pt x="49402" y="569087"/>
                </a:lnTo>
                <a:lnTo>
                  <a:pt x="56387" y="579628"/>
                </a:lnTo>
                <a:lnTo>
                  <a:pt x="66984" y="572562"/>
                </a:lnTo>
                <a:lnTo>
                  <a:pt x="59965" y="562044"/>
                </a:lnTo>
                <a:close/>
              </a:path>
              <a:path w="914400" h="609600">
                <a:moveTo>
                  <a:pt x="66984" y="572562"/>
                </a:moveTo>
                <a:lnTo>
                  <a:pt x="56387" y="579628"/>
                </a:lnTo>
                <a:lnTo>
                  <a:pt x="71699" y="579628"/>
                </a:lnTo>
                <a:lnTo>
                  <a:pt x="66984" y="572562"/>
                </a:lnTo>
                <a:close/>
              </a:path>
              <a:path w="914400" h="609600">
                <a:moveTo>
                  <a:pt x="847542" y="36910"/>
                </a:moveTo>
                <a:lnTo>
                  <a:pt x="59965" y="562044"/>
                </a:lnTo>
                <a:lnTo>
                  <a:pt x="66984" y="572562"/>
                </a:lnTo>
                <a:lnTo>
                  <a:pt x="854561" y="47428"/>
                </a:lnTo>
                <a:lnTo>
                  <a:pt x="847542" y="36910"/>
                </a:lnTo>
                <a:close/>
              </a:path>
              <a:path w="914400" h="609600">
                <a:moveTo>
                  <a:pt x="897375" y="29844"/>
                </a:moveTo>
                <a:lnTo>
                  <a:pt x="858138" y="29844"/>
                </a:lnTo>
                <a:lnTo>
                  <a:pt x="865124" y="40386"/>
                </a:lnTo>
                <a:lnTo>
                  <a:pt x="854561" y="47428"/>
                </a:lnTo>
                <a:lnTo>
                  <a:pt x="872236" y="73913"/>
                </a:lnTo>
                <a:lnTo>
                  <a:pt x="897375" y="29844"/>
                </a:lnTo>
                <a:close/>
              </a:path>
              <a:path w="914400" h="609600">
                <a:moveTo>
                  <a:pt x="858138" y="29844"/>
                </a:moveTo>
                <a:lnTo>
                  <a:pt x="847542" y="36910"/>
                </a:lnTo>
                <a:lnTo>
                  <a:pt x="854561" y="47428"/>
                </a:lnTo>
                <a:lnTo>
                  <a:pt x="865124" y="40386"/>
                </a:lnTo>
                <a:lnTo>
                  <a:pt x="858138" y="29844"/>
                </a:lnTo>
                <a:close/>
              </a:path>
              <a:path w="914400" h="609600">
                <a:moveTo>
                  <a:pt x="914400" y="0"/>
                </a:moveTo>
                <a:lnTo>
                  <a:pt x="829944" y="10541"/>
                </a:lnTo>
                <a:lnTo>
                  <a:pt x="847542" y="36910"/>
                </a:lnTo>
                <a:lnTo>
                  <a:pt x="858138" y="29844"/>
                </a:lnTo>
                <a:lnTo>
                  <a:pt x="897375" y="29844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4473" y="4691126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847542" y="572562"/>
                </a:moveTo>
                <a:lnTo>
                  <a:pt x="829944" y="598932"/>
                </a:lnTo>
                <a:lnTo>
                  <a:pt x="914400" y="609600"/>
                </a:lnTo>
                <a:lnTo>
                  <a:pt x="897331" y="579628"/>
                </a:lnTo>
                <a:lnTo>
                  <a:pt x="858138" y="579628"/>
                </a:lnTo>
                <a:lnTo>
                  <a:pt x="847542" y="572562"/>
                </a:lnTo>
                <a:close/>
              </a:path>
              <a:path w="914400" h="609600">
                <a:moveTo>
                  <a:pt x="854561" y="562044"/>
                </a:moveTo>
                <a:lnTo>
                  <a:pt x="847542" y="572562"/>
                </a:lnTo>
                <a:lnTo>
                  <a:pt x="858138" y="579628"/>
                </a:lnTo>
                <a:lnTo>
                  <a:pt x="865124" y="569087"/>
                </a:lnTo>
                <a:lnTo>
                  <a:pt x="854561" y="562044"/>
                </a:lnTo>
                <a:close/>
              </a:path>
              <a:path w="914400" h="609600">
                <a:moveTo>
                  <a:pt x="872236" y="535559"/>
                </a:moveTo>
                <a:lnTo>
                  <a:pt x="854561" y="562044"/>
                </a:lnTo>
                <a:lnTo>
                  <a:pt x="865124" y="569087"/>
                </a:lnTo>
                <a:lnTo>
                  <a:pt x="858138" y="579628"/>
                </a:lnTo>
                <a:lnTo>
                  <a:pt x="897331" y="579628"/>
                </a:lnTo>
                <a:lnTo>
                  <a:pt x="872236" y="535559"/>
                </a:lnTo>
                <a:close/>
              </a:path>
              <a:path w="914400" h="609600">
                <a:moveTo>
                  <a:pt x="66984" y="36910"/>
                </a:moveTo>
                <a:lnTo>
                  <a:pt x="59965" y="47428"/>
                </a:lnTo>
                <a:lnTo>
                  <a:pt x="847542" y="572562"/>
                </a:lnTo>
                <a:lnTo>
                  <a:pt x="854561" y="562044"/>
                </a:lnTo>
                <a:lnTo>
                  <a:pt x="66984" y="36910"/>
                </a:lnTo>
                <a:close/>
              </a:path>
              <a:path w="914400" h="609600">
                <a:moveTo>
                  <a:pt x="0" y="0"/>
                </a:moveTo>
                <a:lnTo>
                  <a:pt x="42290" y="73913"/>
                </a:lnTo>
                <a:lnTo>
                  <a:pt x="59965" y="47428"/>
                </a:lnTo>
                <a:lnTo>
                  <a:pt x="49402" y="40386"/>
                </a:lnTo>
                <a:lnTo>
                  <a:pt x="56387" y="29844"/>
                </a:lnTo>
                <a:lnTo>
                  <a:pt x="71699" y="29844"/>
                </a:lnTo>
                <a:lnTo>
                  <a:pt x="84581" y="10541"/>
                </a:lnTo>
                <a:lnTo>
                  <a:pt x="0" y="0"/>
                </a:lnTo>
                <a:close/>
              </a:path>
              <a:path w="914400" h="609600">
                <a:moveTo>
                  <a:pt x="56387" y="29844"/>
                </a:moveTo>
                <a:lnTo>
                  <a:pt x="49402" y="40386"/>
                </a:lnTo>
                <a:lnTo>
                  <a:pt x="59965" y="47428"/>
                </a:lnTo>
                <a:lnTo>
                  <a:pt x="66984" y="36910"/>
                </a:lnTo>
                <a:lnTo>
                  <a:pt x="56387" y="29844"/>
                </a:lnTo>
                <a:close/>
              </a:path>
              <a:path w="914400" h="609600">
                <a:moveTo>
                  <a:pt x="71699" y="29844"/>
                </a:moveTo>
                <a:lnTo>
                  <a:pt x="56387" y="29844"/>
                </a:lnTo>
                <a:lnTo>
                  <a:pt x="66984" y="36910"/>
                </a:lnTo>
                <a:lnTo>
                  <a:pt x="7169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66873" y="4669409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3200809" y="698060"/>
                </a:moveTo>
                <a:lnTo>
                  <a:pt x="3194304" y="729107"/>
                </a:lnTo>
                <a:lnTo>
                  <a:pt x="3276600" y="707517"/>
                </a:lnTo>
                <a:lnTo>
                  <a:pt x="3267965" y="700659"/>
                </a:lnTo>
                <a:lnTo>
                  <a:pt x="3213227" y="700659"/>
                </a:lnTo>
                <a:lnTo>
                  <a:pt x="3200809" y="698060"/>
                </a:lnTo>
                <a:close/>
              </a:path>
              <a:path w="3276600" h="729614">
                <a:moveTo>
                  <a:pt x="3203414" y="685627"/>
                </a:moveTo>
                <a:lnTo>
                  <a:pt x="3200809" y="698060"/>
                </a:lnTo>
                <a:lnTo>
                  <a:pt x="3213227" y="700659"/>
                </a:lnTo>
                <a:lnTo>
                  <a:pt x="3215766" y="688213"/>
                </a:lnTo>
                <a:lnTo>
                  <a:pt x="3203414" y="685627"/>
                </a:lnTo>
                <a:close/>
              </a:path>
              <a:path w="3276600" h="729614">
                <a:moveTo>
                  <a:pt x="3209925" y="654558"/>
                </a:moveTo>
                <a:lnTo>
                  <a:pt x="3203414" y="685627"/>
                </a:lnTo>
                <a:lnTo>
                  <a:pt x="3215766" y="688213"/>
                </a:lnTo>
                <a:lnTo>
                  <a:pt x="3213227" y="700659"/>
                </a:lnTo>
                <a:lnTo>
                  <a:pt x="3267965" y="700659"/>
                </a:lnTo>
                <a:lnTo>
                  <a:pt x="3209925" y="654558"/>
                </a:lnTo>
                <a:close/>
              </a:path>
              <a:path w="3276600" h="729614">
                <a:moveTo>
                  <a:pt x="75917" y="31046"/>
                </a:moveTo>
                <a:lnTo>
                  <a:pt x="73312" y="43479"/>
                </a:lnTo>
                <a:lnTo>
                  <a:pt x="3200809" y="698060"/>
                </a:lnTo>
                <a:lnTo>
                  <a:pt x="3203414" y="685627"/>
                </a:lnTo>
                <a:lnTo>
                  <a:pt x="75917" y="31046"/>
                </a:lnTo>
                <a:close/>
              </a:path>
              <a:path w="3276600" h="729614">
                <a:moveTo>
                  <a:pt x="82423" y="0"/>
                </a:moveTo>
                <a:lnTo>
                  <a:pt x="0" y="21717"/>
                </a:lnTo>
                <a:lnTo>
                  <a:pt x="66801" y="74549"/>
                </a:lnTo>
                <a:lnTo>
                  <a:pt x="73312" y="43479"/>
                </a:lnTo>
                <a:lnTo>
                  <a:pt x="60959" y="40894"/>
                </a:lnTo>
                <a:lnTo>
                  <a:pt x="63500" y="28448"/>
                </a:lnTo>
                <a:lnTo>
                  <a:pt x="76462" y="28448"/>
                </a:lnTo>
                <a:lnTo>
                  <a:pt x="82423" y="0"/>
                </a:lnTo>
                <a:close/>
              </a:path>
              <a:path w="3276600" h="729614">
                <a:moveTo>
                  <a:pt x="63500" y="28448"/>
                </a:moveTo>
                <a:lnTo>
                  <a:pt x="60959" y="40894"/>
                </a:lnTo>
                <a:lnTo>
                  <a:pt x="73312" y="43479"/>
                </a:lnTo>
                <a:lnTo>
                  <a:pt x="75917" y="31046"/>
                </a:lnTo>
                <a:lnTo>
                  <a:pt x="63500" y="28448"/>
                </a:lnTo>
                <a:close/>
              </a:path>
              <a:path w="3276600" h="729614">
                <a:moveTo>
                  <a:pt x="76462" y="28448"/>
                </a:moveTo>
                <a:lnTo>
                  <a:pt x="63500" y="28448"/>
                </a:lnTo>
                <a:lnTo>
                  <a:pt x="75917" y="31046"/>
                </a:lnTo>
                <a:lnTo>
                  <a:pt x="76462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43073" y="4589145"/>
            <a:ext cx="4343400" cy="737235"/>
          </a:xfrm>
          <a:custGeom>
            <a:avLst/>
            <a:gdLst/>
            <a:ahLst/>
            <a:cxnLst/>
            <a:rect l="l" t="t" r="r" b="b"/>
            <a:pathLst>
              <a:path w="4343400" h="737235">
                <a:moveTo>
                  <a:pt x="4267168" y="705907"/>
                </a:moveTo>
                <a:lnTo>
                  <a:pt x="4262247" y="737234"/>
                </a:lnTo>
                <a:lnTo>
                  <a:pt x="4343400" y="711580"/>
                </a:lnTo>
                <a:lnTo>
                  <a:pt x="4338243" y="707897"/>
                </a:lnTo>
                <a:lnTo>
                  <a:pt x="4279773" y="707897"/>
                </a:lnTo>
                <a:lnTo>
                  <a:pt x="4267168" y="705907"/>
                </a:lnTo>
                <a:close/>
              </a:path>
              <a:path w="4343400" h="737235">
                <a:moveTo>
                  <a:pt x="4269141" y="693345"/>
                </a:moveTo>
                <a:lnTo>
                  <a:pt x="4267168" y="705907"/>
                </a:lnTo>
                <a:lnTo>
                  <a:pt x="4279773" y="707897"/>
                </a:lnTo>
                <a:lnTo>
                  <a:pt x="4281678" y="695324"/>
                </a:lnTo>
                <a:lnTo>
                  <a:pt x="4269141" y="693345"/>
                </a:lnTo>
                <a:close/>
              </a:path>
              <a:path w="4343400" h="737235">
                <a:moveTo>
                  <a:pt x="4274058" y="662050"/>
                </a:moveTo>
                <a:lnTo>
                  <a:pt x="4269141" y="693345"/>
                </a:lnTo>
                <a:lnTo>
                  <a:pt x="4281678" y="695324"/>
                </a:lnTo>
                <a:lnTo>
                  <a:pt x="4279773" y="707897"/>
                </a:lnTo>
                <a:lnTo>
                  <a:pt x="4338243" y="707897"/>
                </a:lnTo>
                <a:lnTo>
                  <a:pt x="4274058" y="662050"/>
                </a:lnTo>
                <a:close/>
              </a:path>
              <a:path w="4343400" h="737235">
                <a:moveTo>
                  <a:pt x="76307" y="31319"/>
                </a:moveTo>
                <a:lnTo>
                  <a:pt x="74309" y="43897"/>
                </a:lnTo>
                <a:lnTo>
                  <a:pt x="4267168" y="705907"/>
                </a:lnTo>
                <a:lnTo>
                  <a:pt x="4269141" y="693345"/>
                </a:lnTo>
                <a:lnTo>
                  <a:pt x="76307" y="31319"/>
                </a:lnTo>
                <a:close/>
              </a:path>
              <a:path w="4343400" h="737235">
                <a:moveTo>
                  <a:pt x="81280" y="0"/>
                </a:moveTo>
                <a:lnTo>
                  <a:pt x="0" y="25780"/>
                </a:lnTo>
                <a:lnTo>
                  <a:pt x="69342" y="75183"/>
                </a:lnTo>
                <a:lnTo>
                  <a:pt x="74309" y="43897"/>
                </a:lnTo>
                <a:lnTo>
                  <a:pt x="61721" y="41909"/>
                </a:lnTo>
                <a:lnTo>
                  <a:pt x="63753" y="29336"/>
                </a:lnTo>
                <a:lnTo>
                  <a:pt x="76621" y="29336"/>
                </a:lnTo>
                <a:lnTo>
                  <a:pt x="81280" y="0"/>
                </a:lnTo>
                <a:close/>
              </a:path>
              <a:path w="4343400" h="737235">
                <a:moveTo>
                  <a:pt x="63753" y="29336"/>
                </a:moveTo>
                <a:lnTo>
                  <a:pt x="61721" y="41909"/>
                </a:lnTo>
                <a:lnTo>
                  <a:pt x="74309" y="43897"/>
                </a:lnTo>
                <a:lnTo>
                  <a:pt x="76307" y="31319"/>
                </a:lnTo>
                <a:lnTo>
                  <a:pt x="63753" y="29336"/>
                </a:lnTo>
                <a:close/>
              </a:path>
              <a:path w="4343400" h="737235">
                <a:moveTo>
                  <a:pt x="76621" y="29336"/>
                </a:moveTo>
                <a:lnTo>
                  <a:pt x="63753" y="29336"/>
                </a:lnTo>
                <a:lnTo>
                  <a:pt x="76307" y="31319"/>
                </a:lnTo>
                <a:lnTo>
                  <a:pt x="76621" y="29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38473" y="4602860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60325" y="561339"/>
                </a:moveTo>
                <a:lnTo>
                  <a:pt x="0" y="621664"/>
                </a:lnTo>
                <a:lnTo>
                  <a:pt x="84327" y="633602"/>
                </a:lnTo>
                <a:lnTo>
                  <a:pt x="75680" y="607568"/>
                </a:lnTo>
                <a:lnTo>
                  <a:pt x="62229" y="607568"/>
                </a:lnTo>
                <a:lnTo>
                  <a:pt x="58292" y="595502"/>
                </a:lnTo>
                <a:lnTo>
                  <a:pt x="70338" y="591487"/>
                </a:lnTo>
                <a:lnTo>
                  <a:pt x="60325" y="561339"/>
                </a:lnTo>
                <a:close/>
              </a:path>
              <a:path w="1828800" h="633729">
                <a:moveTo>
                  <a:pt x="70338" y="591487"/>
                </a:moveTo>
                <a:lnTo>
                  <a:pt x="58292" y="595502"/>
                </a:lnTo>
                <a:lnTo>
                  <a:pt x="62229" y="607568"/>
                </a:lnTo>
                <a:lnTo>
                  <a:pt x="74339" y="603531"/>
                </a:lnTo>
                <a:lnTo>
                  <a:pt x="70338" y="591487"/>
                </a:lnTo>
                <a:close/>
              </a:path>
              <a:path w="1828800" h="633729">
                <a:moveTo>
                  <a:pt x="74339" y="603531"/>
                </a:moveTo>
                <a:lnTo>
                  <a:pt x="62229" y="607568"/>
                </a:lnTo>
                <a:lnTo>
                  <a:pt x="75680" y="607568"/>
                </a:lnTo>
                <a:lnTo>
                  <a:pt x="74339" y="603531"/>
                </a:lnTo>
                <a:close/>
              </a:path>
              <a:path w="1828800" h="633729">
                <a:moveTo>
                  <a:pt x="1754508" y="30055"/>
                </a:moveTo>
                <a:lnTo>
                  <a:pt x="70338" y="591487"/>
                </a:lnTo>
                <a:lnTo>
                  <a:pt x="74339" y="603531"/>
                </a:lnTo>
                <a:lnTo>
                  <a:pt x="1758540" y="42131"/>
                </a:lnTo>
                <a:lnTo>
                  <a:pt x="1754508" y="30055"/>
                </a:lnTo>
                <a:close/>
              </a:path>
              <a:path w="1828800" h="633729">
                <a:moveTo>
                  <a:pt x="1814830" y="26034"/>
                </a:moveTo>
                <a:lnTo>
                  <a:pt x="1766570" y="26034"/>
                </a:lnTo>
                <a:lnTo>
                  <a:pt x="1770634" y="38100"/>
                </a:lnTo>
                <a:lnTo>
                  <a:pt x="1758540" y="42131"/>
                </a:lnTo>
                <a:lnTo>
                  <a:pt x="1768602" y="72262"/>
                </a:lnTo>
                <a:lnTo>
                  <a:pt x="1814830" y="26034"/>
                </a:lnTo>
                <a:close/>
              </a:path>
              <a:path w="1828800" h="633729">
                <a:moveTo>
                  <a:pt x="1766570" y="26034"/>
                </a:moveTo>
                <a:lnTo>
                  <a:pt x="1754508" y="30055"/>
                </a:lnTo>
                <a:lnTo>
                  <a:pt x="1758540" y="42131"/>
                </a:lnTo>
                <a:lnTo>
                  <a:pt x="1770634" y="38100"/>
                </a:lnTo>
                <a:lnTo>
                  <a:pt x="1766570" y="26034"/>
                </a:lnTo>
                <a:close/>
              </a:path>
              <a:path w="1828800" h="633729">
                <a:moveTo>
                  <a:pt x="1744472" y="0"/>
                </a:moveTo>
                <a:lnTo>
                  <a:pt x="1754508" y="30055"/>
                </a:lnTo>
                <a:lnTo>
                  <a:pt x="1766570" y="26034"/>
                </a:lnTo>
                <a:lnTo>
                  <a:pt x="1814830" y="26034"/>
                </a:lnTo>
                <a:lnTo>
                  <a:pt x="1828800" y="12064"/>
                </a:lnTo>
                <a:lnTo>
                  <a:pt x="1744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00673" y="4538726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27444" y="636332"/>
                </a:moveTo>
                <a:lnTo>
                  <a:pt x="605027" y="658749"/>
                </a:lnTo>
                <a:lnTo>
                  <a:pt x="685800" y="685800"/>
                </a:lnTo>
                <a:lnTo>
                  <a:pt x="672316" y="645287"/>
                </a:lnTo>
                <a:lnTo>
                  <a:pt x="636397" y="645287"/>
                </a:lnTo>
                <a:lnTo>
                  <a:pt x="627444" y="636332"/>
                </a:lnTo>
                <a:close/>
              </a:path>
              <a:path w="685800" h="685800">
                <a:moveTo>
                  <a:pt x="636397" y="627379"/>
                </a:moveTo>
                <a:lnTo>
                  <a:pt x="627444" y="636332"/>
                </a:lnTo>
                <a:lnTo>
                  <a:pt x="636397" y="645287"/>
                </a:lnTo>
                <a:lnTo>
                  <a:pt x="645414" y="636397"/>
                </a:lnTo>
                <a:lnTo>
                  <a:pt x="636397" y="627379"/>
                </a:lnTo>
                <a:close/>
              </a:path>
              <a:path w="685800" h="685800">
                <a:moveTo>
                  <a:pt x="658876" y="604901"/>
                </a:moveTo>
                <a:lnTo>
                  <a:pt x="636397" y="627379"/>
                </a:lnTo>
                <a:lnTo>
                  <a:pt x="645414" y="636397"/>
                </a:lnTo>
                <a:lnTo>
                  <a:pt x="636397" y="645287"/>
                </a:lnTo>
                <a:lnTo>
                  <a:pt x="672316" y="645287"/>
                </a:lnTo>
                <a:lnTo>
                  <a:pt x="658876" y="604901"/>
                </a:lnTo>
                <a:close/>
              </a:path>
              <a:path w="685800" h="685800">
                <a:moveTo>
                  <a:pt x="58393" y="49376"/>
                </a:moveTo>
                <a:lnTo>
                  <a:pt x="49492" y="58257"/>
                </a:lnTo>
                <a:lnTo>
                  <a:pt x="627444" y="636332"/>
                </a:lnTo>
                <a:lnTo>
                  <a:pt x="636397" y="627379"/>
                </a:lnTo>
                <a:lnTo>
                  <a:pt x="58393" y="49376"/>
                </a:lnTo>
                <a:close/>
              </a:path>
              <a:path w="685800" h="685800">
                <a:moveTo>
                  <a:pt x="0" y="0"/>
                </a:moveTo>
                <a:lnTo>
                  <a:pt x="26924" y="80772"/>
                </a:lnTo>
                <a:lnTo>
                  <a:pt x="49492" y="58257"/>
                </a:lnTo>
                <a:lnTo>
                  <a:pt x="40512" y="49275"/>
                </a:lnTo>
                <a:lnTo>
                  <a:pt x="49402" y="40386"/>
                </a:lnTo>
                <a:lnTo>
                  <a:pt x="67405" y="40386"/>
                </a:lnTo>
                <a:lnTo>
                  <a:pt x="80899" y="26924"/>
                </a:lnTo>
                <a:lnTo>
                  <a:pt x="0" y="0"/>
                </a:lnTo>
                <a:close/>
              </a:path>
              <a:path w="685800" h="685800">
                <a:moveTo>
                  <a:pt x="49402" y="40386"/>
                </a:moveTo>
                <a:lnTo>
                  <a:pt x="40512" y="49275"/>
                </a:lnTo>
                <a:lnTo>
                  <a:pt x="49492" y="58257"/>
                </a:lnTo>
                <a:lnTo>
                  <a:pt x="58393" y="49376"/>
                </a:lnTo>
                <a:lnTo>
                  <a:pt x="49402" y="40386"/>
                </a:lnTo>
                <a:close/>
              </a:path>
              <a:path w="685800" h="685800">
                <a:moveTo>
                  <a:pt x="67405" y="40386"/>
                </a:moveTo>
                <a:lnTo>
                  <a:pt x="49402" y="40386"/>
                </a:lnTo>
                <a:lnTo>
                  <a:pt x="58393" y="49376"/>
                </a:lnTo>
                <a:lnTo>
                  <a:pt x="67405" y="403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00673" y="4759071"/>
            <a:ext cx="990600" cy="397510"/>
          </a:xfrm>
          <a:custGeom>
            <a:avLst/>
            <a:gdLst/>
            <a:ahLst/>
            <a:cxnLst/>
            <a:rect l="l" t="t" r="r" b="b"/>
            <a:pathLst>
              <a:path w="990600" h="397510">
                <a:moveTo>
                  <a:pt x="57530" y="326262"/>
                </a:moveTo>
                <a:lnTo>
                  <a:pt x="0" y="389254"/>
                </a:lnTo>
                <a:lnTo>
                  <a:pt x="84836" y="397382"/>
                </a:lnTo>
                <a:lnTo>
                  <a:pt x="75230" y="372363"/>
                </a:lnTo>
                <a:lnTo>
                  <a:pt x="61595" y="372363"/>
                </a:lnTo>
                <a:lnTo>
                  <a:pt x="57023" y="360425"/>
                </a:lnTo>
                <a:lnTo>
                  <a:pt x="68894" y="355860"/>
                </a:lnTo>
                <a:lnTo>
                  <a:pt x="57530" y="326262"/>
                </a:lnTo>
                <a:close/>
              </a:path>
              <a:path w="990600" h="397510">
                <a:moveTo>
                  <a:pt x="68894" y="355860"/>
                </a:moveTo>
                <a:lnTo>
                  <a:pt x="57023" y="360425"/>
                </a:lnTo>
                <a:lnTo>
                  <a:pt x="61595" y="372363"/>
                </a:lnTo>
                <a:lnTo>
                  <a:pt x="73476" y="367794"/>
                </a:lnTo>
                <a:lnTo>
                  <a:pt x="68894" y="355860"/>
                </a:lnTo>
                <a:close/>
              </a:path>
              <a:path w="990600" h="397510">
                <a:moveTo>
                  <a:pt x="73476" y="367794"/>
                </a:moveTo>
                <a:lnTo>
                  <a:pt x="61595" y="372363"/>
                </a:lnTo>
                <a:lnTo>
                  <a:pt x="75230" y="372363"/>
                </a:lnTo>
                <a:lnTo>
                  <a:pt x="73476" y="367794"/>
                </a:lnTo>
                <a:close/>
              </a:path>
              <a:path w="990600" h="397510">
                <a:moveTo>
                  <a:pt x="917250" y="29588"/>
                </a:moveTo>
                <a:lnTo>
                  <a:pt x="68894" y="355860"/>
                </a:lnTo>
                <a:lnTo>
                  <a:pt x="73476" y="367794"/>
                </a:lnTo>
                <a:lnTo>
                  <a:pt x="921832" y="41522"/>
                </a:lnTo>
                <a:lnTo>
                  <a:pt x="917250" y="29588"/>
                </a:lnTo>
                <a:close/>
              </a:path>
              <a:path w="990600" h="397510">
                <a:moveTo>
                  <a:pt x="975292" y="25018"/>
                </a:moveTo>
                <a:lnTo>
                  <a:pt x="929131" y="25018"/>
                </a:lnTo>
                <a:lnTo>
                  <a:pt x="933703" y="36956"/>
                </a:lnTo>
                <a:lnTo>
                  <a:pt x="921832" y="41522"/>
                </a:lnTo>
                <a:lnTo>
                  <a:pt x="933196" y="71119"/>
                </a:lnTo>
                <a:lnTo>
                  <a:pt x="975292" y="25018"/>
                </a:lnTo>
                <a:close/>
              </a:path>
              <a:path w="990600" h="397510">
                <a:moveTo>
                  <a:pt x="929131" y="25018"/>
                </a:moveTo>
                <a:lnTo>
                  <a:pt x="917250" y="29588"/>
                </a:lnTo>
                <a:lnTo>
                  <a:pt x="921832" y="41522"/>
                </a:lnTo>
                <a:lnTo>
                  <a:pt x="933703" y="36956"/>
                </a:lnTo>
                <a:lnTo>
                  <a:pt x="929131" y="25018"/>
                </a:lnTo>
                <a:close/>
              </a:path>
              <a:path w="990600" h="397510">
                <a:moveTo>
                  <a:pt x="905891" y="0"/>
                </a:moveTo>
                <a:lnTo>
                  <a:pt x="917250" y="29588"/>
                </a:lnTo>
                <a:lnTo>
                  <a:pt x="929131" y="25018"/>
                </a:lnTo>
                <a:lnTo>
                  <a:pt x="975292" y="25018"/>
                </a:lnTo>
                <a:lnTo>
                  <a:pt x="990600" y="8254"/>
                </a:lnTo>
                <a:lnTo>
                  <a:pt x="905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38473" y="4596384"/>
            <a:ext cx="3048000" cy="799465"/>
          </a:xfrm>
          <a:custGeom>
            <a:avLst/>
            <a:gdLst/>
            <a:ahLst/>
            <a:cxnLst/>
            <a:rect l="l" t="t" r="r" b="b"/>
            <a:pathLst>
              <a:path w="3048000" h="799464">
                <a:moveTo>
                  <a:pt x="64770" y="725043"/>
                </a:moveTo>
                <a:lnTo>
                  <a:pt x="0" y="780542"/>
                </a:lnTo>
                <a:lnTo>
                  <a:pt x="83185" y="798957"/>
                </a:lnTo>
                <a:lnTo>
                  <a:pt x="76287" y="771271"/>
                </a:lnTo>
                <a:lnTo>
                  <a:pt x="63118" y="771271"/>
                </a:lnTo>
                <a:lnTo>
                  <a:pt x="60071" y="758952"/>
                </a:lnTo>
                <a:lnTo>
                  <a:pt x="72447" y="755857"/>
                </a:lnTo>
                <a:lnTo>
                  <a:pt x="64770" y="725043"/>
                </a:lnTo>
                <a:close/>
              </a:path>
              <a:path w="3048000" h="799464">
                <a:moveTo>
                  <a:pt x="72447" y="755857"/>
                </a:moveTo>
                <a:lnTo>
                  <a:pt x="60071" y="758952"/>
                </a:lnTo>
                <a:lnTo>
                  <a:pt x="63118" y="771271"/>
                </a:lnTo>
                <a:lnTo>
                  <a:pt x="75515" y="768171"/>
                </a:lnTo>
                <a:lnTo>
                  <a:pt x="72447" y="755857"/>
                </a:lnTo>
                <a:close/>
              </a:path>
              <a:path w="3048000" h="799464">
                <a:moveTo>
                  <a:pt x="75515" y="768171"/>
                </a:moveTo>
                <a:lnTo>
                  <a:pt x="63118" y="771271"/>
                </a:lnTo>
                <a:lnTo>
                  <a:pt x="76287" y="771271"/>
                </a:lnTo>
                <a:lnTo>
                  <a:pt x="75515" y="768171"/>
                </a:lnTo>
                <a:close/>
              </a:path>
              <a:path w="3048000" h="799464">
                <a:moveTo>
                  <a:pt x="2972534" y="30772"/>
                </a:moveTo>
                <a:lnTo>
                  <a:pt x="72447" y="755857"/>
                </a:lnTo>
                <a:lnTo>
                  <a:pt x="75515" y="768171"/>
                </a:lnTo>
                <a:lnTo>
                  <a:pt x="2975622" y="43081"/>
                </a:lnTo>
                <a:lnTo>
                  <a:pt x="2972534" y="30772"/>
                </a:lnTo>
                <a:close/>
              </a:path>
              <a:path w="3048000" h="799464">
                <a:moveTo>
                  <a:pt x="3037325" y="27686"/>
                </a:moveTo>
                <a:lnTo>
                  <a:pt x="2984880" y="27686"/>
                </a:lnTo>
                <a:lnTo>
                  <a:pt x="2987929" y="40005"/>
                </a:lnTo>
                <a:lnTo>
                  <a:pt x="2975622" y="43081"/>
                </a:lnTo>
                <a:lnTo>
                  <a:pt x="2983356" y="73914"/>
                </a:lnTo>
                <a:lnTo>
                  <a:pt x="3037325" y="27686"/>
                </a:lnTo>
                <a:close/>
              </a:path>
              <a:path w="3048000" h="799464">
                <a:moveTo>
                  <a:pt x="2984880" y="27686"/>
                </a:moveTo>
                <a:lnTo>
                  <a:pt x="2972534" y="30772"/>
                </a:lnTo>
                <a:lnTo>
                  <a:pt x="2975622" y="43081"/>
                </a:lnTo>
                <a:lnTo>
                  <a:pt x="2987929" y="40005"/>
                </a:lnTo>
                <a:lnTo>
                  <a:pt x="2984880" y="27686"/>
                </a:lnTo>
                <a:close/>
              </a:path>
              <a:path w="3048000" h="799464">
                <a:moveTo>
                  <a:pt x="2964815" y="0"/>
                </a:moveTo>
                <a:lnTo>
                  <a:pt x="2972534" y="30772"/>
                </a:lnTo>
                <a:lnTo>
                  <a:pt x="2984880" y="27686"/>
                </a:lnTo>
                <a:lnTo>
                  <a:pt x="3037325" y="27686"/>
                </a:lnTo>
                <a:lnTo>
                  <a:pt x="3048000" y="18542"/>
                </a:lnTo>
                <a:lnTo>
                  <a:pt x="2964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538473" y="4602860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1754508" y="603547"/>
                </a:moveTo>
                <a:lnTo>
                  <a:pt x="1744472" y="633602"/>
                </a:lnTo>
                <a:lnTo>
                  <a:pt x="1828800" y="621664"/>
                </a:lnTo>
                <a:lnTo>
                  <a:pt x="1814732" y="607568"/>
                </a:lnTo>
                <a:lnTo>
                  <a:pt x="1766570" y="607568"/>
                </a:lnTo>
                <a:lnTo>
                  <a:pt x="1754508" y="603547"/>
                </a:lnTo>
                <a:close/>
              </a:path>
              <a:path w="1828800" h="633729">
                <a:moveTo>
                  <a:pt x="1758540" y="591471"/>
                </a:moveTo>
                <a:lnTo>
                  <a:pt x="1754508" y="603547"/>
                </a:lnTo>
                <a:lnTo>
                  <a:pt x="1766570" y="607568"/>
                </a:lnTo>
                <a:lnTo>
                  <a:pt x="1770634" y="595502"/>
                </a:lnTo>
                <a:lnTo>
                  <a:pt x="1758540" y="591471"/>
                </a:lnTo>
                <a:close/>
              </a:path>
              <a:path w="1828800" h="633729">
                <a:moveTo>
                  <a:pt x="1768602" y="561339"/>
                </a:moveTo>
                <a:lnTo>
                  <a:pt x="1758540" y="591471"/>
                </a:lnTo>
                <a:lnTo>
                  <a:pt x="1770634" y="595502"/>
                </a:lnTo>
                <a:lnTo>
                  <a:pt x="1766570" y="607568"/>
                </a:lnTo>
                <a:lnTo>
                  <a:pt x="1814732" y="607568"/>
                </a:lnTo>
                <a:lnTo>
                  <a:pt x="1768602" y="561339"/>
                </a:lnTo>
                <a:close/>
              </a:path>
              <a:path w="1828800" h="633729">
                <a:moveTo>
                  <a:pt x="74339" y="30071"/>
                </a:moveTo>
                <a:lnTo>
                  <a:pt x="70338" y="42115"/>
                </a:lnTo>
                <a:lnTo>
                  <a:pt x="1754508" y="603547"/>
                </a:lnTo>
                <a:lnTo>
                  <a:pt x="1758540" y="591471"/>
                </a:lnTo>
                <a:lnTo>
                  <a:pt x="74339" y="30071"/>
                </a:lnTo>
                <a:close/>
              </a:path>
              <a:path w="1828800" h="633729">
                <a:moveTo>
                  <a:pt x="84327" y="0"/>
                </a:moveTo>
                <a:lnTo>
                  <a:pt x="0" y="12064"/>
                </a:lnTo>
                <a:lnTo>
                  <a:pt x="60325" y="72262"/>
                </a:lnTo>
                <a:lnTo>
                  <a:pt x="70338" y="42115"/>
                </a:lnTo>
                <a:lnTo>
                  <a:pt x="58292" y="38100"/>
                </a:lnTo>
                <a:lnTo>
                  <a:pt x="62229" y="26034"/>
                </a:lnTo>
                <a:lnTo>
                  <a:pt x="75680" y="26034"/>
                </a:lnTo>
                <a:lnTo>
                  <a:pt x="84327" y="0"/>
                </a:lnTo>
                <a:close/>
              </a:path>
              <a:path w="1828800" h="633729">
                <a:moveTo>
                  <a:pt x="62229" y="26034"/>
                </a:moveTo>
                <a:lnTo>
                  <a:pt x="58292" y="38100"/>
                </a:lnTo>
                <a:lnTo>
                  <a:pt x="70338" y="42115"/>
                </a:lnTo>
                <a:lnTo>
                  <a:pt x="74339" y="30071"/>
                </a:lnTo>
                <a:lnTo>
                  <a:pt x="62229" y="26034"/>
                </a:lnTo>
                <a:close/>
              </a:path>
              <a:path w="1828800" h="633729">
                <a:moveTo>
                  <a:pt x="75680" y="26034"/>
                </a:moveTo>
                <a:lnTo>
                  <a:pt x="62229" y="26034"/>
                </a:lnTo>
                <a:lnTo>
                  <a:pt x="74339" y="30071"/>
                </a:lnTo>
                <a:lnTo>
                  <a:pt x="75680" y="26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38473" y="4440428"/>
            <a:ext cx="3352800" cy="730250"/>
          </a:xfrm>
          <a:custGeom>
            <a:avLst/>
            <a:gdLst/>
            <a:ahLst/>
            <a:cxnLst/>
            <a:rect l="l" t="t" r="r" b="b"/>
            <a:pathLst>
              <a:path w="3352800" h="730250">
                <a:moveTo>
                  <a:pt x="3276905" y="698759"/>
                </a:moveTo>
                <a:lnTo>
                  <a:pt x="3270504" y="729869"/>
                </a:lnTo>
                <a:lnTo>
                  <a:pt x="3352800" y="707898"/>
                </a:lnTo>
                <a:lnTo>
                  <a:pt x="3344413" y="701294"/>
                </a:lnTo>
                <a:lnTo>
                  <a:pt x="3289300" y="701294"/>
                </a:lnTo>
                <a:lnTo>
                  <a:pt x="3276905" y="698759"/>
                </a:lnTo>
                <a:close/>
              </a:path>
              <a:path w="3352800" h="730250">
                <a:moveTo>
                  <a:pt x="3279471" y="686292"/>
                </a:moveTo>
                <a:lnTo>
                  <a:pt x="3276905" y="698759"/>
                </a:lnTo>
                <a:lnTo>
                  <a:pt x="3289300" y="701294"/>
                </a:lnTo>
                <a:lnTo>
                  <a:pt x="3291967" y="688848"/>
                </a:lnTo>
                <a:lnTo>
                  <a:pt x="3279471" y="686292"/>
                </a:lnTo>
                <a:close/>
              </a:path>
              <a:path w="3352800" h="730250">
                <a:moveTo>
                  <a:pt x="3285871" y="655193"/>
                </a:moveTo>
                <a:lnTo>
                  <a:pt x="3279471" y="686292"/>
                </a:lnTo>
                <a:lnTo>
                  <a:pt x="3291967" y="688848"/>
                </a:lnTo>
                <a:lnTo>
                  <a:pt x="3289300" y="701294"/>
                </a:lnTo>
                <a:lnTo>
                  <a:pt x="3344413" y="701294"/>
                </a:lnTo>
                <a:lnTo>
                  <a:pt x="3285871" y="655193"/>
                </a:lnTo>
                <a:close/>
              </a:path>
              <a:path w="3352800" h="730250">
                <a:moveTo>
                  <a:pt x="75944" y="31120"/>
                </a:moveTo>
                <a:lnTo>
                  <a:pt x="73404" y="43566"/>
                </a:lnTo>
                <a:lnTo>
                  <a:pt x="3276905" y="698759"/>
                </a:lnTo>
                <a:lnTo>
                  <a:pt x="3279471" y="686292"/>
                </a:lnTo>
                <a:lnTo>
                  <a:pt x="75944" y="31120"/>
                </a:lnTo>
                <a:close/>
              </a:path>
              <a:path w="3352800" h="730250">
                <a:moveTo>
                  <a:pt x="82296" y="0"/>
                </a:moveTo>
                <a:lnTo>
                  <a:pt x="0" y="22098"/>
                </a:lnTo>
                <a:lnTo>
                  <a:pt x="67055" y="74676"/>
                </a:lnTo>
                <a:lnTo>
                  <a:pt x="73404" y="43566"/>
                </a:lnTo>
                <a:lnTo>
                  <a:pt x="60960" y="41021"/>
                </a:lnTo>
                <a:lnTo>
                  <a:pt x="63500" y="28575"/>
                </a:lnTo>
                <a:lnTo>
                  <a:pt x="76464" y="28575"/>
                </a:lnTo>
                <a:lnTo>
                  <a:pt x="82296" y="0"/>
                </a:lnTo>
                <a:close/>
              </a:path>
              <a:path w="3352800" h="730250">
                <a:moveTo>
                  <a:pt x="63500" y="28575"/>
                </a:moveTo>
                <a:lnTo>
                  <a:pt x="60960" y="41021"/>
                </a:lnTo>
                <a:lnTo>
                  <a:pt x="73404" y="43566"/>
                </a:lnTo>
                <a:lnTo>
                  <a:pt x="75944" y="31120"/>
                </a:lnTo>
                <a:lnTo>
                  <a:pt x="63500" y="28575"/>
                </a:lnTo>
                <a:close/>
              </a:path>
              <a:path w="3352800" h="730250">
                <a:moveTo>
                  <a:pt x="76464" y="28575"/>
                </a:moveTo>
                <a:lnTo>
                  <a:pt x="63500" y="28575"/>
                </a:lnTo>
                <a:lnTo>
                  <a:pt x="75944" y="31120"/>
                </a:lnTo>
                <a:lnTo>
                  <a:pt x="764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Audio 7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8"/>
    </mc:Choice>
    <mc:Fallback xmlns="">
      <p:transition spd="slow" advTm="40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275" y="188023"/>
            <a:ext cx="6356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Interfaces</a:t>
            </a:r>
            <a:r>
              <a:rPr spc="-250" dirty="0"/>
              <a:t> </a:t>
            </a:r>
            <a:r>
              <a:rPr spc="-170" dirty="0"/>
              <a:t>(Interconexiones)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365" y="1437004"/>
            <a:ext cx="6760209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280" dirty="0">
                <a:latin typeface="Arial"/>
                <a:cs typeface="Arial"/>
              </a:rPr>
              <a:t>El </a:t>
            </a:r>
            <a:r>
              <a:rPr sz="3200" spc="-100" dirty="0">
                <a:latin typeface="Arial"/>
                <a:cs typeface="Arial"/>
              </a:rPr>
              <a:t>número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0" dirty="0">
                <a:latin typeface="Arial"/>
                <a:cs typeface="Arial"/>
              </a:rPr>
              <a:t>interfaces </a:t>
            </a:r>
            <a:r>
              <a:rPr sz="3200" spc="-160" dirty="0">
                <a:latin typeface="Arial"/>
                <a:cs typeface="Arial"/>
              </a:rPr>
              <a:t>si </a:t>
            </a:r>
            <a:r>
              <a:rPr sz="3200" spc="-100" dirty="0">
                <a:latin typeface="Arial"/>
                <a:cs typeface="Arial"/>
              </a:rPr>
              <a:t>todos </a:t>
            </a:r>
            <a:r>
              <a:rPr sz="3200" spc="-140" dirty="0">
                <a:latin typeface="Arial"/>
                <a:cs typeface="Arial"/>
              </a:rPr>
              <a:t>los  </a:t>
            </a:r>
            <a:r>
              <a:rPr sz="3200" spc="-185" dirty="0">
                <a:latin typeface="Arial"/>
                <a:cs typeface="Arial"/>
              </a:rPr>
              <a:t>subsistemas </a:t>
            </a:r>
            <a:r>
              <a:rPr sz="3200" spc="-80" dirty="0">
                <a:latin typeface="Arial"/>
                <a:cs typeface="Arial"/>
              </a:rPr>
              <a:t>interactúan </a:t>
            </a:r>
            <a:r>
              <a:rPr sz="3200" spc="-145" dirty="0">
                <a:latin typeface="Arial"/>
                <a:cs typeface="Arial"/>
              </a:rPr>
              <a:t>en general</a:t>
            </a:r>
            <a:r>
              <a:rPr sz="3200" spc="-325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es: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0301" y="3139439"/>
            <a:ext cx="27501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i="1" spc="-745" dirty="0">
                <a:solidFill>
                  <a:srgbClr val="FF0000"/>
                </a:solidFill>
                <a:latin typeface="Arial"/>
                <a:cs typeface="Arial"/>
              </a:rPr>
              <a:t>½ </a:t>
            </a:r>
            <a:r>
              <a:rPr sz="5200" b="1" i="1" spc="-434" dirty="0">
                <a:solidFill>
                  <a:srgbClr val="FF0000"/>
                </a:solidFill>
                <a:latin typeface="Arial"/>
                <a:cs typeface="Arial"/>
              </a:rPr>
              <a:t>n </a:t>
            </a:r>
            <a:r>
              <a:rPr sz="5200" b="1" spc="-6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5200" b="1" spc="-4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5200" b="1" i="1" spc="-210" dirty="0">
                <a:solidFill>
                  <a:srgbClr val="FF0000"/>
                </a:solidFill>
                <a:latin typeface="Arial"/>
                <a:cs typeface="Arial"/>
              </a:rPr>
              <a:t>(n-1)</a:t>
            </a:r>
            <a:endParaRPr sz="5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145" y="4630737"/>
            <a:ext cx="5739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>
                <a:latin typeface="Arial"/>
                <a:cs typeface="Arial"/>
              </a:rPr>
              <a:t>Donde </a:t>
            </a:r>
            <a:r>
              <a:rPr sz="3200" spc="-190" dirty="0">
                <a:latin typeface="Arial"/>
                <a:cs typeface="Arial"/>
              </a:rPr>
              <a:t>n= </a:t>
            </a:r>
            <a:r>
              <a:rPr sz="3200" spc="-100" dirty="0">
                <a:latin typeface="Arial"/>
                <a:cs typeface="Arial"/>
              </a:rPr>
              <a:t>número </a:t>
            </a:r>
            <a:r>
              <a:rPr sz="3200" spc="-145" dirty="0">
                <a:latin typeface="Arial"/>
                <a:cs typeface="Arial"/>
              </a:rPr>
              <a:t>de</a:t>
            </a:r>
            <a:r>
              <a:rPr sz="3200" spc="-210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subsistemas.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9"/>
    </mc:Choice>
    <mc:Fallback xmlns="">
      <p:transition spd="slow" advTm="18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6477000"/>
            <a:ext cx="1066800" cy="296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3820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80"/>
              </a:spcBef>
            </a:pPr>
            <a:r>
              <a:rPr sz="3200" b="1" i="1" spc="-245" dirty="0">
                <a:latin typeface="Arial"/>
                <a:cs typeface="Arial"/>
              </a:rPr>
              <a:t>Simplificación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856234"/>
            <a:ext cx="89922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SzPct val="90000"/>
              <a:buFont typeface="Wingdings"/>
              <a:buChar char=""/>
              <a:tabLst>
                <a:tab pos="294640" algn="l"/>
              </a:tabLst>
            </a:pPr>
            <a:r>
              <a:rPr sz="2000" spc="-175" dirty="0">
                <a:latin typeface="Arial"/>
                <a:cs typeface="Arial"/>
              </a:rPr>
              <a:t>El </a:t>
            </a:r>
            <a:r>
              <a:rPr sz="2000" spc="-100" dirty="0">
                <a:latin typeface="Arial"/>
                <a:cs typeface="Arial"/>
              </a:rPr>
              <a:t>proceso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descomposición </a:t>
            </a:r>
            <a:r>
              <a:rPr sz="2000" spc="-70" dirty="0">
                <a:latin typeface="Arial"/>
                <a:cs typeface="Arial"/>
              </a:rPr>
              <a:t>podría </a:t>
            </a:r>
            <a:r>
              <a:rPr sz="2000" spc="-75" dirty="0">
                <a:latin typeface="Arial"/>
                <a:cs typeface="Arial"/>
              </a:rPr>
              <a:t>conducir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70" dirty="0">
                <a:latin typeface="Arial"/>
                <a:cs typeface="Arial"/>
              </a:rPr>
              <a:t>un </a:t>
            </a:r>
            <a:r>
              <a:rPr sz="2000" spc="-110" dirty="0">
                <a:latin typeface="Arial"/>
                <a:cs typeface="Arial"/>
              </a:rPr>
              <a:t>gran </a:t>
            </a:r>
            <a:r>
              <a:rPr sz="2000" spc="-60" dirty="0">
                <a:latin typeface="Arial"/>
                <a:cs typeface="Arial"/>
              </a:rPr>
              <a:t>número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70" dirty="0">
                <a:latin typeface="Arial"/>
                <a:cs typeface="Arial"/>
              </a:rPr>
              <a:t>interfaces  </a:t>
            </a:r>
            <a:r>
              <a:rPr sz="2000" spc="-80" dirty="0">
                <a:latin typeface="Arial"/>
                <a:cs typeface="Arial"/>
              </a:rPr>
              <a:t>(interacciones </a:t>
            </a:r>
            <a:r>
              <a:rPr sz="2000" spc="-120" dirty="0">
                <a:latin typeface="Arial"/>
                <a:cs typeface="Arial"/>
              </a:rPr>
              <a:t>e </a:t>
            </a:r>
            <a:r>
              <a:rPr sz="2000" spc="-70" dirty="0">
                <a:latin typeface="Arial"/>
                <a:cs typeface="Arial"/>
              </a:rPr>
              <a:t>interconexiones); la </a:t>
            </a:r>
            <a:r>
              <a:rPr sz="2000" spc="-60" dirty="0">
                <a:latin typeface="Arial"/>
                <a:cs typeface="Arial"/>
              </a:rPr>
              <a:t>simplificación </a:t>
            </a:r>
            <a:r>
              <a:rPr sz="2000" spc="-170" dirty="0">
                <a:latin typeface="Arial"/>
                <a:cs typeface="Arial"/>
              </a:rPr>
              <a:t>es</a:t>
            </a:r>
            <a:r>
              <a:rPr sz="2000" spc="21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100" dirty="0">
                <a:latin typeface="Arial"/>
                <a:cs typeface="Arial"/>
              </a:rPr>
              <a:t>proceso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organizar </a:t>
            </a:r>
            <a:r>
              <a:rPr sz="2000" spc="-90" dirty="0">
                <a:latin typeface="Arial"/>
                <a:cs typeface="Arial"/>
              </a:rPr>
              <a:t>los 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manera </a:t>
            </a:r>
            <a:r>
              <a:rPr sz="2000" spc="-15" dirty="0">
                <a:latin typeface="Arial"/>
                <a:cs typeface="Arial"/>
              </a:rPr>
              <a:t>tal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170" dirty="0">
                <a:latin typeface="Arial"/>
                <a:cs typeface="Arial"/>
              </a:rPr>
              <a:t>se </a:t>
            </a:r>
            <a:r>
              <a:rPr sz="2000" spc="-114" dirty="0">
                <a:latin typeface="Arial"/>
                <a:cs typeface="Arial"/>
              </a:rPr>
              <a:t>reduzca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60" dirty="0">
                <a:latin typeface="Arial"/>
                <a:cs typeface="Arial"/>
              </a:rPr>
              <a:t>número </a:t>
            </a:r>
            <a:r>
              <a:rPr sz="2000" spc="-90" dirty="0">
                <a:latin typeface="Arial"/>
                <a:cs typeface="Arial"/>
              </a:rPr>
              <a:t>de</a:t>
            </a:r>
            <a:r>
              <a:rPr sz="2000" spc="-32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interconexiones.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57" y="6128067"/>
            <a:ext cx="80956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 </a:t>
            </a:r>
            <a:r>
              <a:rPr sz="1600" spc="-85" dirty="0">
                <a:latin typeface="Arial"/>
                <a:cs typeface="Arial"/>
              </a:rPr>
              <a:t>conectados </a:t>
            </a:r>
            <a:r>
              <a:rPr sz="1600" spc="-30" dirty="0">
                <a:latin typeface="Arial"/>
                <a:cs typeface="Arial"/>
              </a:rPr>
              <a:t>dentro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55" dirty="0">
                <a:latin typeface="Arial"/>
                <a:cs typeface="Arial"/>
              </a:rPr>
              <a:t>un </a:t>
            </a:r>
            <a:r>
              <a:rPr sz="1600" spc="-50" dirty="0">
                <a:latin typeface="Arial"/>
                <a:cs typeface="Arial"/>
              </a:rPr>
              <a:t>grupo </a:t>
            </a:r>
            <a:r>
              <a:rPr sz="1600" spc="-75" dirty="0">
                <a:latin typeface="Arial"/>
                <a:cs typeface="Arial"/>
              </a:rPr>
              <a:t>y </a:t>
            </a:r>
            <a:r>
              <a:rPr sz="1600" spc="-80" dirty="0">
                <a:latin typeface="Arial"/>
                <a:cs typeface="Arial"/>
              </a:rPr>
              <a:t>los </a:t>
            </a:r>
            <a:r>
              <a:rPr sz="1600" spc="-75" dirty="0">
                <a:latin typeface="Arial"/>
                <a:cs typeface="Arial"/>
              </a:rPr>
              <a:t>grupos </a:t>
            </a:r>
            <a:r>
              <a:rPr sz="1600" spc="-60" dirty="0">
                <a:latin typeface="Arial"/>
                <a:cs typeface="Arial"/>
              </a:rPr>
              <a:t>interconectados </a:t>
            </a:r>
            <a:r>
              <a:rPr sz="1600" spc="-80" dirty="0">
                <a:latin typeface="Arial"/>
                <a:cs typeface="Arial"/>
              </a:rPr>
              <a:t>con una </a:t>
            </a:r>
            <a:r>
              <a:rPr sz="1600" spc="-50" dirty="0">
                <a:latin typeface="Arial"/>
                <a:cs typeface="Arial"/>
              </a:rPr>
              <a:t>interfaz</a:t>
            </a:r>
            <a:r>
              <a:rPr sz="1600" spc="32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simple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1400" y="5303773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620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620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5303773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1600" y="4648200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879975"/>
            <a:ext cx="457200" cy="28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102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11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9400" y="4879975"/>
            <a:ext cx="457200" cy="28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294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1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9400" y="5630862"/>
            <a:ext cx="457200" cy="290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294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2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10200" y="5630862"/>
            <a:ext cx="457200" cy="290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102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212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700" spc="-15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00700" y="5921375"/>
            <a:ext cx="76200" cy="1730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9900" y="5921375"/>
            <a:ext cx="76200" cy="1730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19900" y="4648200"/>
            <a:ext cx="76200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0700" y="4648200"/>
            <a:ext cx="76200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0700" y="5168900"/>
            <a:ext cx="76200" cy="4619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9900" y="5168900"/>
            <a:ext cx="76200" cy="4619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36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84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81600" y="46482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1676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1600" y="6094412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36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8"/>
                </a:lnTo>
                <a:lnTo>
                  <a:pt x="57150" y="352678"/>
                </a:lnTo>
                <a:lnTo>
                  <a:pt x="50419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9" y="342011"/>
                </a:lnTo>
                <a:lnTo>
                  <a:pt x="57150" y="352678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8"/>
                </a:lnTo>
                <a:lnTo>
                  <a:pt x="72195" y="352678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3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3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36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8"/>
                </a:lnTo>
                <a:lnTo>
                  <a:pt x="552323" y="352678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8"/>
                </a:lnTo>
                <a:lnTo>
                  <a:pt x="559053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3" y="342011"/>
                </a:lnTo>
                <a:lnTo>
                  <a:pt x="552323" y="352678"/>
                </a:lnTo>
                <a:lnTo>
                  <a:pt x="592270" y="352678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9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9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05000" y="46482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81400" y="4648200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5000" y="6094412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76400" y="4879975"/>
            <a:ext cx="457200" cy="28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764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211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95600" y="4879975"/>
            <a:ext cx="457200" cy="28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8956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>
              <a:lnSpc>
                <a:spcPts val="211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95600" y="5630862"/>
            <a:ext cx="457200" cy="29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956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>
              <a:lnSpc>
                <a:spcPts val="212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76400" y="5630862"/>
            <a:ext cx="457200" cy="29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6764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212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700" spc="-12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66900" y="5921375"/>
            <a:ext cx="76200" cy="1730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86100" y="5921375"/>
            <a:ext cx="76200" cy="1730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86100" y="4648200"/>
            <a:ext cx="76200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66900" y="4648200"/>
            <a:ext cx="76200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66900" y="5168900"/>
            <a:ext cx="76200" cy="4619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86100" y="5168900"/>
            <a:ext cx="76200" cy="4619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098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98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146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098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8"/>
                </a:lnTo>
                <a:lnTo>
                  <a:pt x="57150" y="352678"/>
                </a:lnTo>
                <a:lnTo>
                  <a:pt x="50418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8" y="342011"/>
                </a:lnTo>
                <a:lnTo>
                  <a:pt x="57150" y="352678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8"/>
                </a:lnTo>
                <a:lnTo>
                  <a:pt x="72195" y="352678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4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4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098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8"/>
                </a:lnTo>
                <a:lnTo>
                  <a:pt x="552323" y="352678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8"/>
                </a:lnTo>
                <a:lnTo>
                  <a:pt x="559054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4" y="342011"/>
                </a:lnTo>
                <a:lnTo>
                  <a:pt x="552323" y="352678"/>
                </a:lnTo>
                <a:lnTo>
                  <a:pt x="592270" y="352678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8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8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76400" y="2458973"/>
            <a:ext cx="457200" cy="3333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76400" y="2458973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74189" y="2461640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95600" y="2458973"/>
            <a:ext cx="457200" cy="3333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95600" y="2458973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93770" y="2461640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895600" y="3327400"/>
            <a:ext cx="457200" cy="333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95600" y="33274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993770" y="3330321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76400" y="3327400"/>
            <a:ext cx="457200" cy="3333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76400" y="33274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71650" y="3330321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34000" y="3327400"/>
            <a:ext cx="457200" cy="333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4000" y="33274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435346" y="3330321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334000" y="2458973"/>
            <a:ext cx="457200" cy="3333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34000" y="2458973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437759" y="2461640"/>
            <a:ext cx="25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53200" y="2458973"/>
            <a:ext cx="457200" cy="3333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53200" y="2458973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654800" y="2461640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553200" y="3327400"/>
            <a:ext cx="457200" cy="3333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53200" y="332740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654800" y="3330321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086100" y="219075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5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5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5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591300" y="219075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5">
                <a:moveTo>
                  <a:pt x="31750" y="192024"/>
                </a:moveTo>
                <a:lnTo>
                  <a:pt x="0" y="192024"/>
                </a:lnTo>
                <a:lnTo>
                  <a:pt x="38100" y="268224"/>
                </a:lnTo>
                <a:lnTo>
                  <a:pt x="69850" y="204724"/>
                </a:lnTo>
                <a:lnTo>
                  <a:pt x="31750" y="204724"/>
                </a:lnTo>
                <a:lnTo>
                  <a:pt x="31750" y="192024"/>
                </a:lnTo>
                <a:close/>
              </a:path>
              <a:path w="76200" h="268605">
                <a:moveTo>
                  <a:pt x="44450" y="0"/>
                </a:moveTo>
                <a:lnTo>
                  <a:pt x="31750" y="0"/>
                </a:lnTo>
                <a:lnTo>
                  <a:pt x="31750" y="204724"/>
                </a:lnTo>
                <a:lnTo>
                  <a:pt x="44450" y="204724"/>
                </a:lnTo>
                <a:lnTo>
                  <a:pt x="44450" y="0"/>
                </a:lnTo>
                <a:close/>
              </a:path>
              <a:path w="76200" h="268605">
                <a:moveTo>
                  <a:pt x="76200" y="192024"/>
                </a:moveTo>
                <a:lnTo>
                  <a:pt x="44450" y="192024"/>
                </a:lnTo>
                <a:lnTo>
                  <a:pt x="44450" y="204724"/>
                </a:lnTo>
                <a:lnTo>
                  <a:pt x="69850" y="204724"/>
                </a:lnTo>
                <a:lnTo>
                  <a:pt x="76200" y="192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593975" y="4098670"/>
            <a:ext cx="2911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"/>
                <a:cs typeface="Arial"/>
              </a:rPr>
              <a:t>Todos </a:t>
            </a:r>
            <a:r>
              <a:rPr sz="1600" spc="-75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interconectados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714500" y="305993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70">
                <a:moveTo>
                  <a:pt x="31750" y="191262"/>
                </a:moveTo>
                <a:lnTo>
                  <a:pt x="0" y="191262"/>
                </a:lnTo>
                <a:lnTo>
                  <a:pt x="38100" y="267462"/>
                </a:lnTo>
                <a:lnTo>
                  <a:pt x="69850" y="203962"/>
                </a:lnTo>
                <a:lnTo>
                  <a:pt x="31750" y="203962"/>
                </a:lnTo>
                <a:lnTo>
                  <a:pt x="31750" y="191262"/>
                </a:lnTo>
                <a:close/>
              </a:path>
              <a:path w="76200" h="267970">
                <a:moveTo>
                  <a:pt x="44450" y="0"/>
                </a:moveTo>
                <a:lnTo>
                  <a:pt x="31750" y="0"/>
                </a:lnTo>
                <a:lnTo>
                  <a:pt x="31750" y="203962"/>
                </a:lnTo>
                <a:lnTo>
                  <a:pt x="44450" y="203962"/>
                </a:lnTo>
                <a:lnTo>
                  <a:pt x="44450" y="0"/>
                </a:lnTo>
                <a:close/>
              </a:path>
              <a:path w="76200" h="267970">
                <a:moveTo>
                  <a:pt x="76200" y="191262"/>
                </a:moveTo>
                <a:lnTo>
                  <a:pt x="44450" y="191262"/>
                </a:lnTo>
                <a:lnTo>
                  <a:pt x="44450" y="203962"/>
                </a:lnTo>
                <a:lnTo>
                  <a:pt x="69850" y="203962"/>
                </a:lnTo>
                <a:lnTo>
                  <a:pt x="76200" y="19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14500" y="279234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69">
                <a:moveTo>
                  <a:pt x="44450" y="63500"/>
                </a:moveTo>
                <a:lnTo>
                  <a:pt x="31750" y="63500"/>
                </a:lnTo>
                <a:lnTo>
                  <a:pt x="31750" y="267588"/>
                </a:lnTo>
                <a:lnTo>
                  <a:pt x="44450" y="267588"/>
                </a:lnTo>
                <a:lnTo>
                  <a:pt x="44450" y="63500"/>
                </a:lnTo>
                <a:close/>
              </a:path>
              <a:path w="76200" h="26796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796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09038" y="348856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13838" y="348856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96100" y="305993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70">
                <a:moveTo>
                  <a:pt x="31750" y="191262"/>
                </a:moveTo>
                <a:lnTo>
                  <a:pt x="0" y="191262"/>
                </a:lnTo>
                <a:lnTo>
                  <a:pt x="38100" y="267462"/>
                </a:lnTo>
                <a:lnTo>
                  <a:pt x="69850" y="203962"/>
                </a:lnTo>
                <a:lnTo>
                  <a:pt x="31750" y="203962"/>
                </a:lnTo>
                <a:lnTo>
                  <a:pt x="31750" y="191262"/>
                </a:lnTo>
                <a:close/>
              </a:path>
              <a:path w="76200" h="267970">
                <a:moveTo>
                  <a:pt x="44450" y="0"/>
                </a:moveTo>
                <a:lnTo>
                  <a:pt x="31750" y="0"/>
                </a:lnTo>
                <a:lnTo>
                  <a:pt x="31750" y="203962"/>
                </a:lnTo>
                <a:lnTo>
                  <a:pt x="44450" y="203962"/>
                </a:lnTo>
                <a:lnTo>
                  <a:pt x="44450" y="0"/>
                </a:lnTo>
                <a:close/>
              </a:path>
              <a:path w="76200" h="267970">
                <a:moveTo>
                  <a:pt x="76200" y="191262"/>
                </a:moveTo>
                <a:lnTo>
                  <a:pt x="44450" y="191262"/>
                </a:lnTo>
                <a:lnTo>
                  <a:pt x="44450" y="203962"/>
                </a:lnTo>
                <a:lnTo>
                  <a:pt x="69850" y="203962"/>
                </a:lnTo>
                <a:lnTo>
                  <a:pt x="76200" y="19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96100" y="279234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69">
                <a:moveTo>
                  <a:pt x="44450" y="63500"/>
                </a:moveTo>
                <a:lnTo>
                  <a:pt x="31750" y="63500"/>
                </a:lnTo>
                <a:lnTo>
                  <a:pt x="31750" y="267588"/>
                </a:lnTo>
                <a:lnTo>
                  <a:pt x="44450" y="267588"/>
                </a:lnTo>
                <a:lnTo>
                  <a:pt x="44450" y="63500"/>
                </a:lnTo>
                <a:close/>
              </a:path>
              <a:path w="76200" h="26796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796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66638" y="255511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71438" y="255511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66638" y="348856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71438" y="348856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43100" y="2324100"/>
            <a:ext cx="76200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24500" y="2324100"/>
            <a:ext cx="76200" cy="134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81200" y="2324100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14500" y="2057400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5">
                <a:moveTo>
                  <a:pt x="31750" y="325374"/>
                </a:moveTo>
                <a:lnTo>
                  <a:pt x="0" y="325374"/>
                </a:lnTo>
                <a:lnTo>
                  <a:pt x="38100" y="401574"/>
                </a:lnTo>
                <a:lnTo>
                  <a:pt x="69850" y="338074"/>
                </a:lnTo>
                <a:lnTo>
                  <a:pt x="31750" y="338074"/>
                </a:lnTo>
                <a:lnTo>
                  <a:pt x="31750" y="325374"/>
                </a:lnTo>
                <a:close/>
              </a:path>
              <a:path w="76200" h="401955">
                <a:moveTo>
                  <a:pt x="44450" y="0"/>
                </a:moveTo>
                <a:lnTo>
                  <a:pt x="31750" y="0"/>
                </a:lnTo>
                <a:lnTo>
                  <a:pt x="31750" y="338074"/>
                </a:lnTo>
                <a:lnTo>
                  <a:pt x="44450" y="338074"/>
                </a:lnTo>
                <a:lnTo>
                  <a:pt x="44450" y="0"/>
                </a:lnTo>
                <a:close/>
              </a:path>
              <a:path w="76200" h="401955">
                <a:moveTo>
                  <a:pt x="76200" y="325374"/>
                </a:moveTo>
                <a:lnTo>
                  <a:pt x="44450" y="325374"/>
                </a:lnTo>
                <a:lnTo>
                  <a:pt x="44450" y="338074"/>
                </a:lnTo>
                <a:lnTo>
                  <a:pt x="69850" y="338074"/>
                </a:lnTo>
                <a:lnTo>
                  <a:pt x="76200" y="325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19900" y="2057400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5">
                <a:moveTo>
                  <a:pt x="31750" y="325374"/>
                </a:moveTo>
                <a:lnTo>
                  <a:pt x="0" y="325374"/>
                </a:lnTo>
                <a:lnTo>
                  <a:pt x="38100" y="401574"/>
                </a:lnTo>
                <a:lnTo>
                  <a:pt x="69850" y="338074"/>
                </a:lnTo>
                <a:lnTo>
                  <a:pt x="31750" y="338074"/>
                </a:lnTo>
                <a:lnTo>
                  <a:pt x="31750" y="325374"/>
                </a:lnTo>
                <a:close/>
              </a:path>
              <a:path w="76200" h="401955">
                <a:moveTo>
                  <a:pt x="44450" y="0"/>
                </a:moveTo>
                <a:lnTo>
                  <a:pt x="31750" y="0"/>
                </a:lnTo>
                <a:lnTo>
                  <a:pt x="31750" y="338074"/>
                </a:lnTo>
                <a:lnTo>
                  <a:pt x="44450" y="338074"/>
                </a:lnTo>
                <a:lnTo>
                  <a:pt x="44450" y="0"/>
                </a:lnTo>
                <a:close/>
              </a:path>
              <a:path w="76200" h="401955">
                <a:moveTo>
                  <a:pt x="76200" y="325374"/>
                </a:moveTo>
                <a:lnTo>
                  <a:pt x="44450" y="325374"/>
                </a:lnTo>
                <a:lnTo>
                  <a:pt x="44450" y="338074"/>
                </a:lnTo>
                <a:lnTo>
                  <a:pt x="69850" y="338074"/>
                </a:lnTo>
                <a:lnTo>
                  <a:pt x="76200" y="325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52600" y="2057400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5105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43100" y="3660775"/>
            <a:ext cx="76200" cy="134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24500" y="3660775"/>
            <a:ext cx="76200" cy="134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81200" y="3795776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86100" y="366077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91300" y="366077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124200" y="3929126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28800" y="4062348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90700" y="3660775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44450" y="63500"/>
                </a:moveTo>
                <a:lnTo>
                  <a:pt x="31750" y="63500"/>
                </a:lnTo>
                <a:lnTo>
                  <a:pt x="31750" y="401574"/>
                </a:lnTo>
                <a:lnTo>
                  <a:pt x="44450" y="401574"/>
                </a:lnTo>
                <a:lnTo>
                  <a:pt x="44450" y="63500"/>
                </a:lnTo>
                <a:close/>
              </a:path>
              <a:path w="76200" h="4019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019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819900" y="3660775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44450" y="63500"/>
                </a:moveTo>
                <a:lnTo>
                  <a:pt x="31750" y="63500"/>
                </a:lnTo>
                <a:lnTo>
                  <a:pt x="31750" y="401574"/>
                </a:lnTo>
                <a:lnTo>
                  <a:pt x="44450" y="401574"/>
                </a:lnTo>
                <a:lnTo>
                  <a:pt x="44450" y="63500"/>
                </a:lnTo>
                <a:close/>
              </a:path>
              <a:path w="76200" h="4019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019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209038" y="255511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13838" y="2555113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86100" y="305993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70">
                <a:moveTo>
                  <a:pt x="31750" y="191262"/>
                </a:moveTo>
                <a:lnTo>
                  <a:pt x="0" y="191262"/>
                </a:lnTo>
                <a:lnTo>
                  <a:pt x="38100" y="267462"/>
                </a:lnTo>
                <a:lnTo>
                  <a:pt x="69850" y="203962"/>
                </a:lnTo>
                <a:lnTo>
                  <a:pt x="31750" y="203962"/>
                </a:lnTo>
                <a:lnTo>
                  <a:pt x="31750" y="191262"/>
                </a:lnTo>
                <a:close/>
              </a:path>
              <a:path w="76200" h="267970">
                <a:moveTo>
                  <a:pt x="44450" y="0"/>
                </a:moveTo>
                <a:lnTo>
                  <a:pt x="31750" y="0"/>
                </a:lnTo>
                <a:lnTo>
                  <a:pt x="31750" y="203962"/>
                </a:lnTo>
                <a:lnTo>
                  <a:pt x="44450" y="203962"/>
                </a:lnTo>
                <a:lnTo>
                  <a:pt x="44450" y="0"/>
                </a:lnTo>
                <a:close/>
              </a:path>
              <a:path w="76200" h="267970">
                <a:moveTo>
                  <a:pt x="76200" y="191262"/>
                </a:moveTo>
                <a:lnTo>
                  <a:pt x="44450" y="191262"/>
                </a:lnTo>
                <a:lnTo>
                  <a:pt x="44450" y="203962"/>
                </a:lnTo>
                <a:lnTo>
                  <a:pt x="69850" y="203962"/>
                </a:lnTo>
                <a:lnTo>
                  <a:pt x="76200" y="19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086100" y="279234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69">
                <a:moveTo>
                  <a:pt x="44450" y="63500"/>
                </a:moveTo>
                <a:lnTo>
                  <a:pt x="31750" y="63500"/>
                </a:lnTo>
                <a:lnTo>
                  <a:pt x="31750" y="267588"/>
                </a:lnTo>
                <a:lnTo>
                  <a:pt x="44450" y="267588"/>
                </a:lnTo>
                <a:lnTo>
                  <a:pt x="44450" y="63500"/>
                </a:lnTo>
                <a:close/>
              </a:path>
              <a:path w="76200" h="26796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796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24500" y="305993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70">
                <a:moveTo>
                  <a:pt x="31750" y="191262"/>
                </a:moveTo>
                <a:lnTo>
                  <a:pt x="0" y="191262"/>
                </a:lnTo>
                <a:lnTo>
                  <a:pt x="38100" y="267462"/>
                </a:lnTo>
                <a:lnTo>
                  <a:pt x="69850" y="203962"/>
                </a:lnTo>
                <a:lnTo>
                  <a:pt x="31750" y="203962"/>
                </a:lnTo>
                <a:lnTo>
                  <a:pt x="31750" y="191262"/>
                </a:lnTo>
                <a:close/>
              </a:path>
              <a:path w="76200" h="267970">
                <a:moveTo>
                  <a:pt x="44450" y="0"/>
                </a:moveTo>
                <a:lnTo>
                  <a:pt x="31750" y="0"/>
                </a:lnTo>
                <a:lnTo>
                  <a:pt x="31750" y="203962"/>
                </a:lnTo>
                <a:lnTo>
                  <a:pt x="44450" y="203962"/>
                </a:lnTo>
                <a:lnTo>
                  <a:pt x="44450" y="0"/>
                </a:lnTo>
                <a:close/>
              </a:path>
              <a:path w="76200" h="267970">
                <a:moveTo>
                  <a:pt x="76200" y="191262"/>
                </a:moveTo>
                <a:lnTo>
                  <a:pt x="44450" y="191262"/>
                </a:lnTo>
                <a:lnTo>
                  <a:pt x="44450" y="203962"/>
                </a:lnTo>
                <a:lnTo>
                  <a:pt x="69850" y="203962"/>
                </a:lnTo>
                <a:lnTo>
                  <a:pt x="76200" y="191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24500" y="2792348"/>
            <a:ext cx="76200" cy="267970"/>
          </a:xfrm>
          <a:custGeom>
            <a:avLst/>
            <a:gdLst/>
            <a:ahLst/>
            <a:cxnLst/>
            <a:rect l="l" t="t" r="r" b="b"/>
            <a:pathLst>
              <a:path w="76200" h="267969">
                <a:moveTo>
                  <a:pt x="44450" y="63500"/>
                </a:moveTo>
                <a:lnTo>
                  <a:pt x="31750" y="63500"/>
                </a:lnTo>
                <a:lnTo>
                  <a:pt x="31750" y="267588"/>
                </a:lnTo>
                <a:lnTo>
                  <a:pt x="44450" y="267588"/>
                </a:lnTo>
                <a:lnTo>
                  <a:pt x="44450" y="63500"/>
                </a:lnTo>
                <a:close/>
              </a:path>
              <a:path w="76200" h="26796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796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24200" y="2190750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057400" y="2569082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66801" y="654557"/>
                </a:moveTo>
                <a:lnTo>
                  <a:pt x="0" y="707516"/>
                </a:lnTo>
                <a:lnTo>
                  <a:pt x="82423" y="729233"/>
                </a:lnTo>
                <a:lnTo>
                  <a:pt x="76445" y="700658"/>
                </a:lnTo>
                <a:lnTo>
                  <a:pt x="63500" y="700658"/>
                </a:lnTo>
                <a:lnTo>
                  <a:pt x="60832" y="688339"/>
                </a:lnTo>
                <a:lnTo>
                  <a:pt x="73321" y="685725"/>
                </a:lnTo>
                <a:lnTo>
                  <a:pt x="66801" y="654557"/>
                </a:lnTo>
                <a:close/>
              </a:path>
              <a:path w="3276600" h="729614">
                <a:moveTo>
                  <a:pt x="73321" y="685725"/>
                </a:moveTo>
                <a:lnTo>
                  <a:pt x="60832" y="688339"/>
                </a:lnTo>
                <a:lnTo>
                  <a:pt x="63500" y="700658"/>
                </a:lnTo>
                <a:lnTo>
                  <a:pt x="75902" y="698063"/>
                </a:lnTo>
                <a:lnTo>
                  <a:pt x="73321" y="685725"/>
                </a:lnTo>
                <a:close/>
              </a:path>
              <a:path w="3276600" h="729614">
                <a:moveTo>
                  <a:pt x="75902" y="698063"/>
                </a:moveTo>
                <a:lnTo>
                  <a:pt x="63500" y="700658"/>
                </a:lnTo>
                <a:lnTo>
                  <a:pt x="76445" y="700658"/>
                </a:lnTo>
                <a:lnTo>
                  <a:pt x="75902" y="698063"/>
                </a:lnTo>
                <a:close/>
              </a:path>
              <a:path w="3276600" h="729614">
                <a:moveTo>
                  <a:pt x="3200672" y="31049"/>
                </a:moveTo>
                <a:lnTo>
                  <a:pt x="73321" y="685725"/>
                </a:lnTo>
                <a:lnTo>
                  <a:pt x="75902" y="698063"/>
                </a:lnTo>
                <a:lnTo>
                  <a:pt x="3203278" y="43507"/>
                </a:lnTo>
                <a:lnTo>
                  <a:pt x="3200672" y="31049"/>
                </a:lnTo>
                <a:close/>
              </a:path>
              <a:path w="3276600" h="729614">
                <a:moveTo>
                  <a:pt x="3268109" y="28447"/>
                </a:moveTo>
                <a:lnTo>
                  <a:pt x="3213100" y="28447"/>
                </a:lnTo>
                <a:lnTo>
                  <a:pt x="3215766" y="40893"/>
                </a:lnTo>
                <a:lnTo>
                  <a:pt x="3203278" y="43507"/>
                </a:lnTo>
                <a:lnTo>
                  <a:pt x="3209798" y="74675"/>
                </a:lnTo>
                <a:lnTo>
                  <a:pt x="3268109" y="28447"/>
                </a:lnTo>
                <a:close/>
              </a:path>
              <a:path w="3276600" h="729614">
                <a:moveTo>
                  <a:pt x="3213100" y="28447"/>
                </a:moveTo>
                <a:lnTo>
                  <a:pt x="3200672" y="31049"/>
                </a:lnTo>
                <a:lnTo>
                  <a:pt x="3203278" y="43507"/>
                </a:lnTo>
                <a:lnTo>
                  <a:pt x="3215766" y="40893"/>
                </a:lnTo>
                <a:lnTo>
                  <a:pt x="3213100" y="28447"/>
                </a:lnTo>
                <a:close/>
              </a:path>
              <a:path w="3276600" h="729614">
                <a:moveTo>
                  <a:pt x="3194177" y="0"/>
                </a:moveTo>
                <a:lnTo>
                  <a:pt x="3200672" y="31049"/>
                </a:lnTo>
                <a:lnTo>
                  <a:pt x="3213100" y="28447"/>
                </a:lnTo>
                <a:lnTo>
                  <a:pt x="3268109" y="28447"/>
                </a:lnTo>
                <a:lnTo>
                  <a:pt x="3276600" y="21716"/>
                </a:lnTo>
                <a:lnTo>
                  <a:pt x="3194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133600" y="2790570"/>
            <a:ext cx="4495800" cy="591185"/>
          </a:xfrm>
          <a:custGeom>
            <a:avLst/>
            <a:gdLst/>
            <a:ahLst/>
            <a:cxnLst/>
            <a:rect l="l" t="t" r="r" b="b"/>
            <a:pathLst>
              <a:path w="4495800" h="591185">
                <a:moveTo>
                  <a:pt x="71119" y="515365"/>
                </a:moveTo>
                <a:lnTo>
                  <a:pt x="0" y="562228"/>
                </a:lnTo>
                <a:lnTo>
                  <a:pt x="80137" y="591057"/>
                </a:lnTo>
                <a:lnTo>
                  <a:pt x="76566" y="561086"/>
                </a:lnTo>
                <a:lnTo>
                  <a:pt x="63754" y="561086"/>
                </a:lnTo>
                <a:lnTo>
                  <a:pt x="62356" y="548386"/>
                </a:lnTo>
                <a:lnTo>
                  <a:pt x="74876" y="546900"/>
                </a:lnTo>
                <a:lnTo>
                  <a:pt x="71119" y="515365"/>
                </a:lnTo>
                <a:close/>
              </a:path>
              <a:path w="4495800" h="591185">
                <a:moveTo>
                  <a:pt x="74876" y="546900"/>
                </a:moveTo>
                <a:lnTo>
                  <a:pt x="62356" y="548386"/>
                </a:lnTo>
                <a:lnTo>
                  <a:pt x="63754" y="561086"/>
                </a:lnTo>
                <a:lnTo>
                  <a:pt x="76387" y="559587"/>
                </a:lnTo>
                <a:lnTo>
                  <a:pt x="74876" y="546900"/>
                </a:lnTo>
                <a:close/>
              </a:path>
              <a:path w="4495800" h="591185">
                <a:moveTo>
                  <a:pt x="76387" y="559587"/>
                </a:moveTo>
                <a:lnTo>
                  <a:pt x="63754" y="561086"/>
                </a:lnTo>
                <a:lnTo>
                  <a:pt x="76566" y="561086"/>
                </a:lnTo>
                <a:lnTo>
                  <a:pt x="76387" y="559587"/>
                </a:lnTo>
                <a:close/>
              </a:path>
              <a:path w="4495800" h="591185">
                <a:moveTo>
                  <a:pt x="4419412" y="31470"/>
                </a:moveTo>
                <a:lnTo>
                  <a:pt x="74876" y="546900"/>
                </a:lnTo>
                <a:lnTo>
                  <a:pt x="76387" y="559587"/>
                </a:lnTo>
                <a:lnTo>
                  <a:pt x="4420925" y="44172"/>
                </a:lnTo>
                <a:lnTo>
                  <a:pt x="4419412" y="31470"/>
                </a:lnTo>
                <a:close/>
              </a:path>
              <a:path w="4495800" h="591185">
                <a:moveTo>
                  <a:pt x="4494065" y="29971"/>
                </a:moveTo>
                <a:lnTo>
                  <a:pt x="4432046" y="29971"/>
                </a:lnTo>
                <a:lnTo>
                  <a:pt x="4433570" y="42671"/>
                </a:lnTo>
                <a:lnTo>
                  <a:pt x="4420925" y="44172"/>
                </a:lnTo>
                <a:lnTo>
                  <a:pt x="4424680" y="75691"/>
                </a:lnTo>
                <a:lnTo>
                  <a:pt x="4494065" y="29971"/>
                </a:lnTo>
                <a:close/>
              </a:path>
              <a:path w="4495800" h="591185">
                <a:moveTo>
                  <a:pt x="4432046" y="29971"/>
                </a:moveTo>
                <a:lnTo>
                  <a:pt x="4419412" y="31470"/>
                </a:lnTo>
                <a:lnTo>
                  <a:pt x="4420925" y="44172"/>
                </a:lnTo>
                <a:lnTo>
                  <a:pt x="4433570" y="42671"/>
                </a:lnTo>
                <a:lnTo>
                  <a:pt x="4432046" y="29971"/>
                </a:lnTo>
                <a:close/>
              </a:path>
              <a:path w="4495800" h="591185">
                <a:moveTo>
                  <a:pt x="4415663" y="0"/>
                </a:moveTo>
                <a:lnTo>
                  <a:pt x="4419412" y="31470"/>
                </a:lnTo>
                <a:lnTo>
                  <a:pt x="4432046" y="29971"/>
                </a:lnTo>
                <a:lnTo>
                  <a:pt x="4494065" y="29971"/>
                </a:lnTo>
                <a:lnTo>
                  <a:pt x="4495800" y="28828"/>
                </a:lnTo>
                <a:lnTo>
                  <a:pt x="4415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05000" y="26670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42291" y="535686"/>
                </a:moveTo>
                <a:lnTo>
                  <a:pt x="0" y="609600"/>
                </a:lnTo>
                <a:lnTo>
                  <a:pt x="84581" y="599059"/>
                </a:lnTo>
                <a:lnTo>
                  <a:pt x="71615" y="579627"/>
                </a:lnTo>
                <a:lnTo>
                  <a:pt x="56387" y="579627"/>
                </a:lnTo>
                <a:lnTo>
                  <a:pt x="49275" y="569087"/>
                </a:lnTo>
                <a:lnTo>
                  <a:pt x="59868" y="562025"/>
                </a:lnTo>
                <a:lnTo>
                  <a:pt x="42291" y="535686"/>
                </a:lnTo>
                <a:close/>
              </a:path>
              <a:path w="914400" h="609600">
                <a:moveTo>
                  <a:pt x="59868" y="562025"/>
                </a:moveTo>
                <a:lnTo>
                  <a:pt x="49275" y="569087"/>
                </a:lnTo>
                <a:lnTo>
                  <a:pt x="56387" y="579627"/>
                </a:lnTo>
                <a:lnTo>
                  <a:pt x="66926" y="572602"/>
                </a:lnTo>
                <a:lnTo>
                  <a:pt x="59868" y="562025"/>
                </a:lnTo>
                <a:close/>
              </a:path>
              <a:path w="914400" h="609600">
                <a:moveTo>
                  <a:pt x="66926" y="572602"/>
                </a:moveTo>
                <a:lnTo>
                  <a:pt x="56387" y="579627"/>
                </a:lnTo>
                <a:lnTo>
                  <a:pt x="71615" y="579627"/>
                </a:lnTo>
                <a:lnTo>
                  <a:pt x="66926" y="572602"/>
                </a:lnTo>
                <a:close/>
              </a:path>
              <a:path w="914400" h="609600">
                <a:moveTo>
                  <a:pt x="847473" y="36997"/>
                </a:moveTo>
                <a:lnTo>
                  <a:pt x="59868" y="562025"/>
                </a:lnTo>
                <a:lnTo>
                  <a:pt x="66926" y="572602"/>
                </a:lnTo>
                <a:lnTo>
                  <a:pt x="854531" y="47574"/>
                </a:lnTo>
                <a:lnTo>
                  <a:pt x="847473" y="36997"/>
                </a:lnTo>
                <a:close/>
              </a:path>
              <a:path w="914400" h="609600">
                <a:moveTo>
                  <a:pt x="897251" y="29972"/>
                </a:moveTo>
                <a:lnTo>
                  <a:pt x="858012" y="29972"/>
                </a:lnTo>
                <a:lnTo>
                  <a:pt x="865124" y="40512"/>
                </a:lnTo>
                <a:lnTo>
                  <a:pt x="854531" y="47574"/>
                </a:lnTo>
                <a:lnTo>
                  <a:pt x="872108" y="73913"/>
                </a:lnTo>
                <a:lnTo>
                  <a:pt x="897251" y="29972"/>
                </a:lnTo>
                <a:close/>
              </a:path>
              <a:path w="914400" h="609600">
                <a:moveTo>
                  <a:pt x="858012" y="29972"/>
                </a:moveTo>
                <a:lnTo>
                  <a:pt x="847473" y="36997"/>
                </a:lnTo>
                <a:lnTo>
                  <a:pt x="854531" y="47574"/>
                </a:lnTo>
                <a:lnTo>
                  <a:pt x="865124" y="40512"/>
                </a:lnTo>
                <a:lnTo>
                  <a:pt x="858012" y="29972"/>
                </a:lnTo>
                <a:close/>
              </a:path>
              <a:path w="914400" h="609600">
                <a:moveTo>
                  <a:pt x="914400" y="0"/>
                </a:moveTo>
                <a:lnTo>
                  <a:pt x="829818" y="10540"/>
                </a:lnTo>
                <a:lnTo>
                  <a:pt x="847473" y="36997"/>
                </a:lnTo>
                <a:lnTo>
                  <a:pt x="858012" y="29972"/>
                </a:lnTo>
                <a:lnTo>
                  <a:pt x="897251" y="29972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05000" y="28194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847473" y="572602"/>
                </a:moveTo>
                <a:lnTo>
                  <a:pt x="829818" y="599059"/>
                </a:lnTo>
                <a:lnTo>
                  <a:pt x="914400" y="609600"/>
                </a:lnTo>
                <a:lnTo>
                  <a:pt x="897251" y="579627"/>
                </a:lnTo>
                <a:lnTo>
                  <a:pt x="858012" y="579627"/>
                </a:lnTo>
                <a:lnTo>
                  <a:pt x="847473" y="572602"/>
                </a:lnTo>
                <a:close/>
              </a:path>
              <a:path w="914400" h="609600">
                <a:moveTo>
                  <a:pt x="854531" y="562025"/>
                </a:moveTo>
                <a:lnTo>
                  <a:pt x="847473" y="572602"/>
                </a:lnTo>
                <a:lnTo>
                  <a:pt x="858012" y="579627"/>
                </a:lnTo>
                <a:lnTo>
                  <a:pt x="865124" y="569087"/>
                </a:lnTo>
                <a:lnTo>
                  <a:pt x="854531" y="562025"/>
                </a:lnTo>
                <a:close/>
              </a:path>
              <a:path w="914400" h="609600">
                <a:moveTo>
                  <a:pt x="872108" y="535686"/>
                </a:moveTo>
                <a:lnTo>
                  <a:pt x="854531" y="562025"/>
                </a:lnTo>
                <a:lnTo>
                  <a:pt x="865124" y="569087"/>
                </a:lnTo>
                <a:lnTo>
                  <a:pt x="858012" y="579627"/>
                </a:lnTo>
                <a:lnTo>
                  <a:pt x="897251" y="579627"/>
                </a:lnTo>
                <a:lnTo>
                  <a:pt x="872108" y="535686"/>
                </a:lnTo>
                <a:close/>
              </a:path>
              <a:path w="914400" h="609600">
                <a:moveTo>
                  <a:pt x="66926" y="36997"/>
                </a:moveTo>
                <a:lnTo>
                  <a:pt x="59868" y="47574"/>
                </a:lnTo>
                <a:lnTo>
                  <a:pt x="847473" y="572602"/>
                </a:lnTo>
                <a:lnTo>
                  <a:pt x="854531" y="562025"/>
                </a:lnTo>
                <a:lnTo>
                  <a:pt x="66926" y="36997"/>
                </a:lnTo>
                <a:close/>
              </a:path>
              <a:path w="914400" h="609600">
                <a:moveTo>
                  <a:pt x="0" y="0"/>
                </a:moveTo>
                <a:lnTo>
                  <a:pt x="42291" y="73913"/>
                </a:lnTo>
                <a:lnTo>
                  <a:pt x="59868" y="47574"/>
                </a:lnTo>
                <a:lnTo>
                  <a:pt x="49275" y="40512"/>
                </a:lnTo>
                <a:lnTo>
                  <a:pt x="56387" y="29972"/>
                </a:lnTo>
                <a:lnTo>
                  <a:pt x="71615" y="29972"/>
                </a:lnTo>
                <a:lnTo>
                  <a:pt x="84581" y="10540"/>
                </a:lnTo>
                <a:lnTo>
                  <a:pt x="0" y="0"/>
                </a:lnTo>
                <a:close/>
              </a:path>
              <a:path w="914400" h="609600">
                <a:moveTo>
                  <a:pt x="56387" y="29972"/>
                </a:moveTo>
                <a:lnTo>
                  <a:pt x="49275" y="40512"/>
                </a:lnTo>
                <a:lnTo>
                  <a:pt x="59868" y="47574"/>
                </a:lnTo>
                <a:lnTo>
                  <a:pt x="66926" y="36997"/>
                </a:lnTo>
                <a:lnTo>
                  <a:pt x="56387" y="29972"/>
                </a:lnTo>
                <a:close/>
              </a:path>
              <a:path w="914400" h="609600">
                <a:moveTo>
                  <a:pt x="71615" y="29972"/>
                </a:moveTo>
                <a:lnTo>
                  <a:pt x="56387" y="29972"/>
                </a:lnTo>
                <a:lnTo>
                  <a:pt x="66926" y="36997"/>
                </a:lnTo>
                <a:lnTo>
                  <a:pt x="71615" y="29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57400" y="2797682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3200672" y="698184"/>
                </a:moveTo>
                <a:lnTo>
                  <a:pt x="3194177" y="729233"/>
                </a:lnTo>
                <a:lnTo>
                  <a:pt x="3276600" y="707516"/>
                </a:lnTo>
                <a:lnTo>
                  <a:pt x="3268109" y="700786"/>
                </a:lnTo>
                <a:lnTo>
                  <a:pt x="3213100" y="700786"/>
                </a:lnTo>
                <a:lnTo>
                  <a:pt x="3200672" y="698184"/>
                </a:lnTo>
                <a:close/>
              </a:path>
              <a:path w="3276600" h="729614">
                <a:moveTo>
                  <a:pt x="3203278" y="685725"/>
                </a:moveTo>
                <a:lnTo>
                  <a:pt x="3200672" y="698184"/>
                </a:lnTo>
                <a:lnTo>
                  <a:pt x="3213100" y="700786"/>
                </a:lnTo>
                <a:lnTo>
                  <a:pt x="3215766" y="688339"/>
                </a:lnTo>
                <a:lnTo>
                  <a:pt x="3203278" y="685725"/>
                </a:lnTo>
                <a:close/>
              </a:path>
              <a:path w="3276600" h="729614">
                <a:moveTo>
                  <a:pt x="3209798" y="654557"/>
                </a:moveTo>
                <a:lnTo>
                  <a:pt x="3203278" y="685725"/>
                </a:lnTo>
                <a:lnTo>
                  <a:pt x="3215766" y="688339"/>
                </a:lnTo>
                <a:lnTo>
                  <a:pt x="3213100" y="700786"/>
                </a:lnTo>
                <a:lnTo>
                  <a:pt x="3268109" y="700786"/>
                </a:lnTo>
                <a:lnTo>
                  <a:pt x="3209798" y="654557"/>
                </a:lnTo>
                <a:close/>
              </a:path>
              <a:path w="3276600" h="729614">
                <a:moveTo>
                  <a:pt x="75927" y="31049"/>
                </a:moveTo>
                <a:lnTo>
                  <a:pt x="73321" y="43508"/>
                </a:lnTo>
                <a:lnTo>
                  <a:pt x="3200672" y="698184"/>
                </a:lnTo>
                <a:lnTo>
                  <a:pt x="3203278" y="685725"/>
                </a:lnTo>
                <a:lnTo>
                  <a:pt x="75927" y="31049"/>
                </a:lnTo>
                <a:close/>
              </a:path>
              <a:path w="3276600" h="729614">
                <a:moveTo>
                  <a:pt x="82423" y="0"/>
                </a:moveTo>
                <a:lnTo>
                  <a:pt x="0" y="21716"/>
                </a:lnTo>
                <a:lnTo>
                  <a:pt x="66801" y="74675"/>
                </a:lnTo>
                <a:lnTo>
                  <a:pt x="73321" y="43508"/>
                </a:lnTo>
                <a:lnTo>
                  <a:pt x="60832" y="40893"/>
                </a:lnTo>
                <a:lnTo>
                  <a:pt x="63500" y="28447"/>
                </a:lnTo>
                <a:lnTo>
                  <a:pt x="76472" y="28447"/>
                </a:lnTo>
                <a:lnTo>
                  <a:pt x="82423" y="0"/>
                </a:lnTo>
                <a:close/>
              </a:path>
              <a:path w="3276600" h="729614">
                <a:moveTo>
                  <a:pt x="63500" y="28447"/>
                </a:moveTo>
                <a:lnTo>
                  <a:pt x="60832" y="40893"/>
                </a:lnTo>
                <a:lnTo>
                  <a:pt x="73321" y="43508"/>
                </a:lnTo>
                <a:lnTo>
                  <a:pt x="75927" y="31049"/>
                </a:lnTo>
                <a:lnTo>
                  <a:pt x="63500" y="28447"/>
                </a:lnTo>
                <a:close/>
              </a:path>
              <a:path w="3276600" h="729614">
                <a:moveTo>
                  <a:pt x="76472" y="28447"/>
                </a:moveTo>
                <a:lnTo>
                  <a:pt x="63500" y="28447"/>
                </a:lnTo>
                <a:lnTo>
                  <a:pt x="75927" y="31049"/>
                </a:lnTo>
                <a:lnTo>
                  <a:pt x="76472" y="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133600" y="2717419"/>
            <a:ext cx="4343400" cy="737870"/>
          </a:xfrm>
          <a:custGeom>
            <a:avLst/>
            <a:gdLst/>
            <a:ahLst/>
            <a:cxnLst/>
            <a:rect l="l" t="t" r="r" b="b"/>
            <a:pathLst>
              <a:path w="4343400" h="737870">
                <a:moveTo>
                  <a:pt x="4267176" y="705929"/>
                </a:moveTo>
                <a:lnTo>
                  <a:pt x="4262247" y="737361"/>
                </a:lnTo>
                <a:lnTo>
                  <a:pt x="4343400" y="711580"/>
                </a:lnTo>
                <a:lnTo>
                  <a:pt x="4338243" y="707897"/>
                </a:lnTo>
                <a:lnTo>
                  <a:pt x="4279646" y="707897"/>
                </a:lnTo>
                <a:lnTo>
                  <a:pt x="4267176" y="705929"/>
                </a:lnTo>
                <a:close/>
              </a:path>
              <a:path w="4343400" h="737870">
                <a:moveTo>
                  <a:pt x="4269130" y="693470"/>
                </a:moveTo>
                <a:lnTo>
                  <a:pt x="4267176" y="705929"/>
                </a:lnTo>
                <a:lnTo>
                  <a:pt x="4279646" y="707897"/>
                </a:lnTo>
                <a:lnTo>
                  <a:pt x="4281678" y="695451"/>
                </a:lnTo>
                <a:lnTo>
                  <a:pt x="4269130" y="693470"/>
                </a:lnTo>
                <a:close/>
              </a:path>
              <a:path w="4343400" h="737870">
                <a:moveTo>
                  <a:pt x="4274058" y="662051"/>
                </a:moveTo>
                <a:lnTo>
                  <a:pt x="4269130" y="693470"/>
                </a:lnTo>
                <a:lnTo>
                  <a:pt x="4281678" y="695451"/>
                </a:lnTo>
                <a:lnTo>
                  <a:pt x="4279646" y="707897"/>
                </a:lnTo>
                <a:lnTo>
                  <a:pt x="4338243" y="707897"/>
                </a:lnTo>
                <a:lnTo>
                  <a:pt x="4274058" y="662051"/>
                </a:lnTo>
                <a:close/>
              </a:path>
              <a:path w="4343400" h="737870">
                <a:moveTo>
                  <a:pt x="76223" y="31432"/>
                </a:moveTo>
                <a:lnTo>
                  <a:pt x="74269" y="43891"/>
                </a:lnTo>
                <a:lnTo>
                  <a:pt x="4267176" y="705929"/>
                </a:lnTo>
                <a:lnTo>
                  <a:pt x="4269130" y="693470"/>
                </a:lnTo>
                <a:lnTo>
                  <a:pt x="76223" y="31432"/>
                </a:lnTo>
                <a:close/>
              </a:path>
              <a:path w="4343400" h="737870">
                <a:moveTo>
                  <a:pt x="81152" y="0"/>
                </a:moveTo>
                <a:lnTo>
                  <a:pt x="0" y="25780"/>
                </a:lnTo>
                <a:lnTo>
                  <a:pt x="69342" y="75310"/>
                </a:lnTo>
                <a:lnTo>
                  <a:pt x="74269" y="43891"/>
                </a:lnTo>
                <a:lnTo>
                  <a:pt x="61722" y="41909"/>
                </a:lnTo>
                <a:lnTo>
                  <a:pt x="63754" y="29463"/>
                </a:lnTo>
                <a:lnTo>
                  <a:pt x="76532" y="29463"/>
                </a:lnTo>
                <a:lnTo>
                  <a:pt x="81152" y="0"/>
                </a:lnTo>
                <a:close/>
              </a:path>
              <a:path w="4343400" h="737870">
                <a:moveTo>
                  <a:pt x="63754" y="29463"/>
                </a:moveTo>
                <a:lnTo>
                  <a:pt x="61722" y="41909"/>
                </a:lnTo>
                <a:lnTo>
                  <a:pt x="74269" y="43891"/>
                </a:lnTo>
                <a:lnTo>
                  <a:pt x="76223" y="31432"/>
                </a:lnTo>
                <a:lnTo>
                  <a:pt x="63754" y="29463"/>
                </a:lnTo>
                <a:close/>
              </a:path>
              <a:path w="4343400" h="737870">
                <a:moveTo>
                  <a:pt x="76532" y="29463"/>
                </a:moveTo>
                <a:lnTo>
                  <a:pt x="63754" y="29463"/>
                </a:lnTo>
                <a:lnTo>
                  <a:pt x="76223" y="31432"/>
                </a:lnTo>
                <a:lnTo>
                  <a:pt x="76532" y="29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29000" y="2731135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60198" y="561466"/>
                </a:moveTo>
                <a:lnTo>
                  <a:pt x="0" y="621664"/>
                </a:lnTo>
                <a:lnTo>
                  <a:pt x="84327" y="633729"/>
                </a:lnTo>
                <a:lnTo>
                  <a:pt x="75592" y="607567"/>
                </a:lnTo>
                <a:lnTo>
                  <a:pt x="62229" y="607567"/>
                </a:lnTo>
                <a:lnTo>
                  <a:pt x="58292" y="595502"/>
                </a:lnTo>
                <a:lnTo>
                  <a:pt x="70234" y="591523"/>
                </a:lnTo>
                <a:lnTo>
                  <a:pt x="60198" y="561466"/>
                </a:lnTo>
                <a:close/>
              </a:path>
              <a:path w="1828800" h="633729">
                <a:moveTo>
                  <a:pt x="70234" y="591523"/>
                </a:moveTo>
                <a:lnTo>
                  <a:pt x="58292" y="595502"/>
                </a:lnTo>
                <a:lnTo>
                  <a:pt x="62229" y="607567"/>
                </a:lnTo>
                <a:lnTo>
                  <a:pt x="74253" y="603560"/>
                </a:lnTo>
                <a:lnTo>
                  <a:pt x="70234" y="591523"/>
                </a:lnTo>
                <a:close/>
              </a:path>
              <a:path w="1828800" h="633729">
                <a:moveTo>
                  <a:pt x="74253" y="603560"/>
                </a:moveTo>
                <a:lnTo>
                  <a:pt x="62229" y="607567"/>
                </a:lnTo>
                <a:lnTo>
                  <a:pt x="75592" y="607567"/>
                </a:lnTo>
                <a:lnTo>
                  <a:pt x="74253" y="603560"/>
                </a:lnTo>
                <a:close/>
              </a:path>
              <a:path w="1828800" h="633729">
                <a:moveTo>
                  <a:pt x="1754546" y="30169"/>
                </a:moveTo>
                <a:lnTo>
                  <a:pt x="70234" y="591523"/>
                </a:lnTo>
                <a:lnTo>
                  <a:pt x="74253" y="603560"/>
                </a:lnTo>
                <a:lnTo>
                  <a:pt x="1758565" y="42206"/>
                </a:lnTo>
                <a:lnTo>
                  <a:pt x="1754546" y="30169"/>
                </a:lnTo>
                <a:close/>
              </a:path>
              <a:path w="1828800" h="633729">
                <a:moveTo>
                  <a:pt x="1814702" y="26162"/>
                </a:moveTo>
                <a:lnTo>
                  <a:pt x="1766570" y="26162"/>
                </a:lnTo>
                <a:lnTo>
                  <a:pt x="1770507" y="38226"/>
                </a:lnTo>
                <a:lnTo>
                  <a:pt x="1758565" y="42206"/>
                </a:lnTo>
                <a:lnTo>
                  <a:pt x="1768602" y="72262"/>
                </a:lnTo>
                <a:lnTo>
                  <a:pt x="1814702" y="26162"/>
                </a:lnTo>
                <a:close/>
              </a:path>
              <a:path w="1828800" h="633729">
                <a:moveTo>
                  <a:pt x="1766570" y="26162"/>
                </a:moveTo>
                <a:lnTo>
                  <a:pt x="1754546" y="30169"/>
                </a:lnTo>
                <a:lnTo>
                  <a:pt x="1758565" y="42206"/>
                </a:lnTo>
                <a:lnTo>
                  <a:pt x="1770507" y="38226"/>
                </a:lnTo>
                <a:lnTo>
                  <a:pt x="1766570" y="26162"/>
                </a:lnTo>
                <a:close/>
              </a:path>
              <a:path w="1828800" h="633729">
                <a:moveTo>
                  <a:pt x="1744472" y="0"/>
                </a:moveTo>
                <a:lnTo>
                  <a:pt x="1754546" y="30169"/>
                </a:lnTo>
                <a:lnTo>
                  <a:pt x="1766570" y="26162"/>
                </a:lnTo>
                <a:lnTo>
                  <a:pt x="1814702" y="26162"/>
                </a:lnTo>
                <a:lnTo>
                  <a:pt x="1828800" y="12064"/>
                </a:lnTo>
                <a:lnTo>
                  <a:pt x="1744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91200" y="26670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27443" y="636460"/>
                </a:moveTo>
                <a:lnTo>
                  <a:pt x="605027" y="658876"/>
                </a:lnTo>
                <a:lnTo>
                  <a:pt x="685800" y="685800"/>
                </a:lnTo>
                <a:lnTo>
                  <a:pt x="672338" y="645413"/>
                </a:lnTo>
                <a:lnTo>
                  <a:pt x="636397" y="645413"/>
                </a:lnTo>
                <a:lnTo>
                  <a:pt x="627443" y="636460"/>
                </a:lnTo>
                <a:close/>
              </a:path>
              <a:path w="685800" h="685800">
                <a:moveTo>
                  <a:pt x="636460" y="627443"/>
                </a:moveTo>
                <a:lnTo>
                  <a:pt x="627443" y="636460"/>
                </a:lnTo>
                <a:lnTo>
                  <a:pt x="636397" y="645413"/>
                </a:lnTo>
                <a:lnTo>
                  <a:pt x="645413" y="636397"/>
                </a:lnTo>
                <a:lnTo>
                  <a:pt x="636460" y="627443"/>
                </a:lnTo>
                <a:close/>
              </a:path>
              <a:path w="685800" h="685800">
                <a:moveTo>
                  <a:pt x="658876" y="605027"/>
                </a:moveTo>
                <a:lnTo>
                  <a:pt x="636460" y="627443"/>
                </a:lnTo>
                <a:lnTo>
                  <a:pt x="645413" y="636397"/>
                </a:lnTo>
                <a:lnTo>
                  <a:pt x="636397" y="645413"/>
                </a:lnTo>
                <a:lnTo>
                  <a:pt x="672338" y="645413"/>
                </a:lnTo>
                <a:lnTo>
                  <a:pt x="658876" y="605027"/>
                </a:lnTo>
                <a:close/>
              </a:path>
              <a:path w="685800" h="685800">
                <a:moveTo>
                  <a:pt x="58356" y="49339"/>
                </a:moveTo>
                <a:lnTo>
                  <a:pt x="49339" y="58356"/>
                </a:lnTo>
                <a:lnTo>
                  <a:pt x="627443" y="636460"/>
                </a:lnTo>
                <a:lnTo>
                  <a:pt x="636460" y="627443"/>
                </a:lnTo>
                <a:lnTo>
                  <a:pt x="58356" y="49339"/>
                </a:lnTo>
                <a:close/>
              </a:path>
              <a:path w="685800" h="685800">
                <a:moveTo>
                  <a:pt x="0" y="0"/>
                </a:moveTo>
                <a:lnTo>
                  <a:pt x="26924" y="80772"/>
                </a:lnTo>
                <a:lnTo>
                  <a:pt x="49339" y="58356"/>
                </a:lnTo>
                <a:lnTo>
                  <a:pt x="40386" y="49402"/>
                </a:lnTo>
                <a:lnTo>
                  <a:pt x="49402" y="40386"/>
                </a:lnTo>
                <a:lnTo>
                  <a:pt x="67310" y="40386"/>
                </a:lnTo>
                <a:lnTo>
                  <a:pt x="80772" y="26924"/>
                </a:lnTo>
                <a:lnTo>
                  <a:pt x="0" y="0"/>
                </a:lnTo>
                <a:close/>
              </a:path>
              <a:path w="685800" h="685800">
                <a:moveTo>
                  <a:pt x="49402" y="40386"/>
                </a:moveTo>
                <a:lnTo>
                  <a:pt x="40386" y="49402"/>
                </a:lnTo>
                <a:lnTo>
                  <a:pt x="49339" y="58356"/>
                </a:lnTo>
                <a:lnTo>
                  <a:pt x="58356" y="49339"/>
                </a:lnTo>
                <a:lnTo>
                  <a:pt x="49402" y="40386"/>
                </a:lnTo>
                <a:close/>
              </a:path>
              <a:path w="685800" h="685800">
                <a:moveTo>
                  <a:pt x="67310" y="40386"/>
                </a:moveTo>
                <a:lnTo>
                  <a:pt x="49402" y="40386"/>
                </a:lnTo>
                <a:lnTo>
                  <a:pt x="58356" y="49339"/>
                </a:lnTo>
                <a:lnTo>
                  <a:pt x="67310" y="403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91200" y="2887345"/>
            <a:ext cx="990600" cy="397510"/>
          </a:xfrm>
          <a:custGeom>
            <a:avLst/>
            <a:gdLst/>
            <a:ahLst/>
            <a:cxnLst/>
            <a:rect l="l" t="t" r="r" b="b"/>
            <a:pathLst>
              <a:path w="990600" h="397510">
                <a:moveTo>
                  <a:pt x="57403" y="326389"/>
                </a:moveTo>
                <a:lnTo>
                  <a:pt x="0" y="389254"/>
                </a:lnTo>
                <a:lnTo>
                  <a:pt x="84836" y="397509"/>
                </a:lnTo>
                <a:lnTo>
                  <a:pt x="75136" y="372363"/>
                </a:lnTo>
                <a:lnTo>
                  <a:pt x="61595" y="372363"/>
                </a:lnTo>
                <a:lnTo>
                  <a:pt x="57023" y="360552"/>
                </a:lnTo>
                <a:lnTo>
                  <a:pt x="68829" y="356011"/>
                </a:lnTo>
                <a:lnTo>
                  <a:pt x="57403" y="326389"/>
                </a:lnTo>
                <a:close/>
              </a:path>
              <a:path w="990600" h="397510">
                <a:moveTo>
                  <a:pt x="68829" y="356011"/>
                </a:moveTo>
                <a:lnTo>
                  <a:pt x="57023" y="360552"/>
                </a:lnTo>
                <a:lnTo>
                  <a:pt x="61595" y="372363"/>
                </a:lnTo>
                <a:lnTo>
                  <a:pt x="73387" y="367828"/>
                </a:lnTo>
                <a:lnTo>
                  <a:pt x="68829" y="356011"/>
                </a:lnTo>
                <a:close/>
              </a:path>
              <a:path w="990600" h="397510">
                <a:moveTo>
                  <a:pt x="73387" y="367828"/>
                </a:moveTo>
                <a:lnTo>
                  <a:pt x="61595" y="372363"/>
                </a:lnTo>
                <a:lnTo>
                  <a:pt x="75136" y="372363"/>
                </a:lnTo>
                <a:lnTo>
                  <a:pt x="73387" y="367828"/>
                </a:lnTo>
                <a:close/>
              </a:path>
              <a:path w="990600" h="397510">
                <a:moveTo>
                  <a:pt x="917212" y="29681"/>
                </a:moveTo>
                <a:lnTo>
                  <a:pt x="68829" y="356011"/>
                </a:lnTo>
                <a:lnTo>
                  <a:pt x="73387" y="367828"/>
                </a:lnTo>
                <a:lnTo>
                  <a:pt x="921770" y="41498"/>
                </a:lnTo>
                <a:lnTo>
                  <a:pt x="917212" y="29681"/>
                </a:lnTo>
                <a:close/>
              </a:path>
              <a:path w="990600" h="397510">
                <a:moveTo>
                  <a:pt x="975176" y="25145"/>
                </a:moveTo>
                <a:lnTo>
                  <a:pt x="929004" y="25145"/>
                </a:lnTo>
                <a:lnTo>
                  <a:pt x="933576" y="36956"/>
                </a:lnTo>
                <a:lnTo>
                  <a:pt x="921770" y="41498"/>
                </a:lnTo>
                <a:lnTo>
                  <a:pt x="933196" y="71119"/>
                </a:lnTo>
                <a:lnTo>
                  <a:pt x="975176" y="25145"/>
                </a:lnTo>
                <a:close/>
              </a:path>
              <a:path w="990600" h="397510">
                <a:moveTo>
                  <a:pt x="929004" y="25145"/>
                </a:moveTo>
                <a:lnTo>
                  <a:pt x="917212" y="29681"/>
                </a:lnTo>
                <a:lnTo>
                  <a:pt x="921770" y="41498"/>
                </a:lnTo>
                <a:lnTo>
                  <a:pt x="933576" y="36956"/>
                </a:lnTo>
                <a:lnTo>
                  <a:pt x="929004" y="25145"/>
                </a:lnTo>
                <a:close/>
              </a:path>
              <a:path w="990600" h="397510">
                <a:moveTo>
                  <a:pt x="905764" y="0"/>
                </a:moveTo>
                <a:lnTo>
                  <a:pt x="917212" y="29681"/>
                </a:lnTo>
                <a:lnTo>
                  <a:pt x="929004" y="25145"/>
                </a:lnTo>
                <a:lnTo>
                  <a:pt x="975176" y="25145"/>
                </a:lnTo>
                <a:lnTo>
                  <a:pt x="990600" y="8254"/>
                </a:lnTo>
                <a:lnTo>
                  <a:pt x="905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29000" y="2724657"/>
            <a:ext cx="3048000" cy="799465"/>
          </a:xfrm>
          <a:custGeom>
            <a:avLst/>
            <a:gdLst/>
            <a:ahLst/>
            <a:cxnLst/>
            <a:rect l="l" t="t" r="r" b="b"/>
            <a:pathLst>
              <a:path w="3048000" h="799464">
                <a:moveTo>
                  <a:pt x="64642" y="725042"/>
                </a:moveTo>
                <a:lnTo>
                  <a:pt x="0" y="780541"/>
                </a:lnTo>
                <a:lnTo>
                  <a:pt x="83185" y="799083"/>
                </a:lnTo>
                <a:lnTo>
                  <a:pt x="76219" y="771270"/>
                </a:lnTo>
                <a:lnTo>
                  <a:pt x="63119" y="771270"/>
                </a:lnTo>
                <a:lnTo>
                  <a:pt x="60071" y="758951"/>
                </a:lnTo>
                <a:lnTo>
                  <a:pt x="72365" y="755878"/>
                </a:lnTo>
                <a:lnTo>
                  <a:pt x="64642" y="725042"/>
                </a:lnTo>
                <a:close/>
              </a:path>
              <a:path w="3048000" h="799464">
                <a:moveTo>
                  <a:pt x="72365" y="755878"/>
                </a:moveTo>
                <a:lnTo>
                  <a:pt x="60071" y="758951"/>
                </a:lnTo>
                <a:lnTo>
                  <a:pt x="63119" y="771270"/>
                </a:lnTo>
                <a:lnTo>
                  <a:pt x="75448" y="768189"/>
                </a:lnTo>
                <a:lnTo>
                  <a:pt x="72365" y="755878"/>
                </a:lnTo>
                <a:close/>
              </a:path>
              <a:path w="3048000" h="799464">
                <a:moveTo>
                  <a:pt x="75448" y="768189"/>
                </a:moveTo>
                <a:lnTo>
                  <a:pt x="63119" y="771270"/>
                </a:lnTo>
                <a:lnTo>
                  <a:pt x="76219" y="771270"/>
                </a:lnTo>
                <a:lnTo>
                  <a:pt x="75448" y="768189"/>
                </a:lnTo>
                <a:close/>
              </a:path>
              <a:path w="3048000" h="799464">
                <a:moveTo>
                  <a:pt x="2972551" y="30894"/>
                </a:moveTo>
                <a:lnTo>
                  <a:pt x="72365" y="755878"/>
                </a:lnTo>
                <a:lnTo>
                  <a:pt x="75448" y="768189"/>
                </a:lnTo>
                <a:lnTo>
                  <a:pt x="2975634" y="43205"/>
                </a:lnTo>
                <a:lnTo>
                  <a:pt x="2972551" y="30894"/>
                </a:lnTo>
                <a:close/>
              </a:path>
              <a:path w="3048000" h="799464">
                <a:moveTo>
                  <a:pt x="3037201" y="27812"/>
                </a:moveTo>
                <a:lnTo>
                  <a:pt x="2984880" y="27812"/>
                </a:lnTo>
                <a:lnTo>
                  <a:pt x="2987929" y="40131"/>
                </a:lnTo>
                <a:lnTo>
                  <a:pt x="2975634" y="43205"/>
                </a:lnTo>
                <a:lnTo>
                  <a:pt x="2983357" y="74040"/>
                </a:lnTo>
                <a:lnTo>
                  <a:pt x="3037201" y="27812"/>
                </a:lnTo>
                <a:close/>
              </a:path>
              <a:path w="3048000" h="799464">
                <a:moveTo>
                  <a:pt x="2984880" y="27812"/>
                </a:moveTo>
                <a:lnTo>
                  <a:pt x="2972551" y="30894"/>
                </a:lnTo>
                <a:lnTo>
                  <a:pt x="2975634" y="43205"/>
                </a:lnTo>
                <a:lnTo>
                  <a:pt x="2987929" y="40131"/>
                </a:lnTo>
                <a:lnTo>
                  <a:pt x="2984880" y="27812"/>
                </a:lnTo>
                <a:close/>
              </a:path>
              <a:path w="3048000" h="799464">
                <a:moveTo>
                  <a:pt x="2964815" y="0"/>
                </a:moveTo>
                <a:lnTo>
                  <a:pt x="2972551" y="30894"/>
                </a:lnTo>
                <a:lnTo>
                  <a:pt x="2984880" y="27812"/>
                </a:lnTo>
                <a:lnTo>
                  <a:pt x="3037201" y="27812"/>
                </a:lnTo>
                <a:lnTo>
                  <a:pt x="3048000" y="18541"/>
                </a:lnTo>
                <a:lnTo>
                  <a:pt x="2964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000" y="2731135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1754546" y="603560"/>
                </a:moveTo>
                <a:lnTo>
                  <a:pt x="1744472" y="633729"/>
                </a:lnTo>
                <a:lnTo>
                  <a:pt x="1828800" y="621664"/>
                </a:lnTo>
                <a:lnTo>
                  <a:pt x="1814702" y="607567"/>
                </a:lnTo>
                <a:lnTo>
                  <a:pt x="1766570" y="607567"/>
                </a:lnTo>
                <a:lnTo>
                  <a:pt x="1754546" y="603560"/>
                </a:lnTo>
                <a:close/>
              </a:path>
              <a:path w="1828800" h="633729">
                <a:moveTo>
                  <a:pt x="1758565" y="591523"/>
                </a:moveTo>
                <a:lnTo>
                  <a:pt x="1754546" y="603560"/>
                </a:lnTo>
                <a:lnTo>
                  <a:pt x="1766570" y="607567"/>
                </a:lnTo>
                <a:lnTo>
                  <a:pt x="1770507" y="595502"/>
                </a:lnTo>
                <a:lnTo>
                  <a:pt x="1758565" y="591523"/>
                </a:lnTo>
                <a:close/>
              </a:path>
              <a:path w="1828800" h="633729">
                <a:moveTo>
                  <a:pt x="1768602" y="561466"/>
                </a:moveTo>
                <a:lnTo>
                  <a:pt x="1758565" y="591523"/>
                </a:lnTo>
                <a:lnTo>
                  <a:pt x="1770507" y="595502"/>
                </a:lnTo>
                <a:lnTo>
                  <a:pt x="1766570" y="607567"/>
                </a:lnTo>
                <a:lnTo>
                  <a:pt x="1814702" y="607567"/>
                </a:lnTo>
                <a:lnTo>
                  <a:pt x="1768602" y="561466"/>
                </a:lnTo>
                <a:close/>
              </a:path>
              <a:path w="1828800" h="633729">
                <a:moveTo>
                  <a:pt x="74253" y="30169"/>
                </a:moveTo>
                <a:lnTo>
                  <a:pt x="70234" y="42206"/>
                </a:lnTo>
                <a:lnTo>
                  <a:pt x="1754546" y="603560"/>
                </a:lnTo>
                <a:lnTo>
                  <a:pt x="1758565" y="591523"/>
                </a:lnTo>
                <a:lnTo>
                  <a:pt x="74253" y="30169"/>
                </a:lnTo>
                <a:close/>
              </a:path>
              <a:path w="1828800" h="633729">
                <a:moveTo>
                  <a:pt x="84327" y="0"/>
                </a:moveTo>
                <a:lnTo>
                  <a:pt x="0" y="12064"/>
                </a:lnTo>
                <a:lnTo>
                  <a:pt x="60198" y="72262"/>
                </a:lnTo>
                <a:lnTo>
                  <a:pt x="70234" y="42206"/>
                </a:lnTo>
                <a:lnTo>
                  <a:pt x="58292" y="38226"/>
                </a:lnTo>
                <a:lnTo>
                  <a:pt x="62229" y="26162"/>
                </a:lnTo>
                <a:lnTo>
                  <a:pt x="75592" y="26162"/>
                </a:lnTo>
                <a:lnTo>
                  <a:pt x="84327" y="0"/>
                </a:lnTo>
                <a:close/>
              </a:path>
              <a:path w="1828800" h="633729">
                <a:moveTo>
                  <a:pt x="62229" y="26162"/>
                </a:moveTo>
                <a:lnTo>
                  <a:pt x="58292" y="38226"/>
                </a:lnTo>
                <a:lnTo>
                  <a:pt x="70234" y="42206"/>
                </a:lnTo>
                <a:lnTo>
                  <a:pt x="74253" y="30169"/>
                </a:lnTo>
                <a:lnTo>
                  <a:pt x="62229" y="26162"/>
                </a:lnTo>
                <a:close/>
              </a:path>
              <a:path w="1828800" h="633729">
                <a:moveTo>
                  <a:pt x="75592" y="26162"/>
                </a:moveTo>
                <a:lnTo>
                  <a:pt x="62229" y="26162"/>
                </a:lnTo>
                <a:lnTo>
                  <a:pt x="74253" y="30169"/>
                </a:lnTo>
                <a:lnTo>
                  <a:pt x="75592" y="26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29000" y="2568701"/>
            <a:ext cx="3352800" cy="730250"/>
          </a:xfrm>
          <a:custGeom>
            <a:avLst/>
            <a:gdLst/>
            <a:ahLst/>
            <a:cxnLst/>
            <a:rect l="l" t="t" r="r" b="b"/>
            <a:pathLst>
              <a:path w="3352800" h="730250">
                <a:moveTo>
                  <a:pt x="3276855" y="698875"/>
                </a:moveTo>
                <a:lnTo>
                  <a:pt x="3270504" y="729996"/>
                </a:lnTo>
                <a:lnTo>
                  <a:pt x="3352800" y="707898"/>
                </a:lnTo>
                <a:lnTo>
                  <a:pt x="3344539" y="701421"/>
                </a:lnTo>
                <a:lnTo>
                  <a:pt x="3289300" y="701421"/>
                </a:lnTo>
                <a:lnTo>
                  <a:pt x="3276855" y="698875"/>
                </a:lnTo>
                <a:close/>
              </a:path>
              <a:path w="3352800" h="730250">
                <a:moveTo>
                  <a:pt x="3279395" y="686429"/>
                </a:moveTo>
                <a:lnTo>
                  <a:pt x="3276855" y="698875"/>
                </a:lnTo>
                <a:lnTo>
                  <a:pt x="3289300" y="701421"/>
                </a:lnTo>
                <a:lnTo>
                  <a:pt x="3291840" y="688975"/>
                </a:lnTo>
                <a:lnTo>
                  <a:pt x="3279395" y="686429"/>
                </a:lnTo>
                <a:close/>
              </a:path>
              <a:path w="3352800" h="730250">
                <a:moveTo>
                  <a:pt x="3285744" y="655320"/>
                </a:moveTo>
                <a:lnTo>
                  <a:pt x="3279395" y="686429"/>
                </a:lnTo>
                <a:lnTo>
                  <a:pt x="3291840" y="688975"/>
                </a:lnTo>
                <a:lnTo>
                  <a:pt x="3289300" y="701421"/>
                </a:lnTo>
                <a:lnTo>
                  <a:pt x="3344539" y="701421"/>
                </a:lnTo>
                <a:lnTo>
                  <a:pt x="3285744" y="655320"/>
                </a:lnTo>
                <a:close/>
              </a:path>
              <a:path w="3352800" h="730250">
                <a:moveTo>
                  <a:pt x="75944" y="31120"/>
                </a:moveTo>
                <a:lnTo>
                  <a:pt x="73404" y="43566"/>
                </a:lnTo>
                <a:lnTo>
                  <a:pt x="3276855" y="698875"/>
                </a:lnTo>
                <a:lnTo>
                  <a:pt x="3279395" y="686429"/>
                </a:lnTo>
                <a:lnTo>
                  <a:pt x="75944" y="31120"/>
                </a:lnTo>
                <a:close/>
              </a:path>
              <a:path w="3352800" h="730250">
                <a:moveTo>
                  <a:pt x="82296" y="0"/>
                </a:moveTo>
                <a:lnTo>
                  <a:pt x="0" y="22098"/>
                </a:lnTo>
                <a:lnTo>
                  <a:pt x="67055" y="74675"/>
                </a:lnTo>
                <a:lnTo>
                  <a:pt x="73404" y="43566"/>
                </a:lnTo>
                <a:lnTo>
                  <a:pt x="60960" y="41021"/>
                </a:lnTo>
                <a:lnTo>
                  <a:pt x="63500" y="28575"/>
                </a:lnTo>
                <a:lnTo>
                  <a:pt x="76464" y="28575"/>
                </a:lnTo>
                <a:lnTo>
                  <a:pt x="82296" y="0"/>
                </a:lnTo>
                <a:close/>
              </a:path>
              <a:path w="3352800" h="730250">
                <a:moveTo>
                  <a:pt x="63500" y="28575"/>
                </a:moveTo>
                <a:lnTo>
                  <a:pt x="60960" y="41021"/>
                </a:lnTo>
                <a:lnTo>
                  <a:pt x="73404" y="43566"/>
                </a:lnTo>
                <a:lnTo>
                  <a:pt x="75944" y="31120"/>
                </a:lnTo>
                <a:lnTo>
                  <a:pt x="63500" y="28575"/>
                </a:lnTo>
                <a:close/>
              </a:path>
              <a:path w="3352800" h="730250">
                <a:moveTo>
                  <a:pt x="76464" y="28575"/>
                </a:moveTo>
                <a:lnTo>
                  <a:pt x="63500" y="28575"/>
                </a:lnTo>
                <a:lnTo>
                  <a:pt x="75944" y="31120"/>
                </a:lnTo>
                <a:lnTo>
                  <a:pt x="764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5" name="Audio 1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1070" y="188023"/>
            <a:ext cx="2269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Interfaces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3645" y="936561"/>
            <a:ext cx="4958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spc="-195" dirty="0">
                <a:latin typeface="Arial"/>
                <a:cs typeface="Arial"/>
              </a:rPr>
              <a:t>Para </a:t>
            </a:r>
            <a:r>
              <a:rPr sz="3200" i="1" spc="-125" dirty="0">
                <a:latin typeface="Arial"/>
                <a:cs typeface="Arial"/>
              </a:rPr>
              <a:t>el </a:t>
            </a:r>
            <a:r>
              <a:rPr sz="3200" i="1" spc="-130" dirty="0">
                <a:latin typeface="Arial"/>
                <a:cs typeface="Arial"/>
              </a:rPr>
              <a:t>siguiente ejemplo,</a:t>
            </a:r>
            <a:r>
              <a:rPr sz="3200" i="1" spc="-210" dirty="0">
                <a:latin typeface="Arial"/>
                <a:cs typeface="Arial"/>
              </a:rPr>
              <a:t> </a:t>
            </a:r>
            <a:r>
              <a:rPr sz="3200" i="1" spc="-195" dirty="0">
                <a:latin typeface="Arial"/>
                <a:cs typeface="Arial"/>
              </a:rPr>
              <a:t>n=8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0526" y="1422032"/>
            <a:ext cx="1685289" cy="11995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200" i="1" spc="-525" dirty="0">
                <a:latin typeface="Arial"/>
                <a:cs typeface="Arial"/>
              </a:rPr>
              <a:t>½  </a:t>
            </a:r>
            <a:r>
              <a:rPr sz="3200" i="1" spc="-135" dirty="0">
                <a:latin typeface="Arial"/>
                <a:cs typeface="Arial"/>
              </a:rPr>
              <a:t>n </a:t>
            </a:r>
            <a:r>
              <a:rPr sz="3200" b="1" spc="-35" dirty="0">
                <a:latin typeface="Arial"/>
                <a:cs typeface="Arial"/>
              </a:rPr>
              <a:t>.</a:t>
            </a:r>
            <a:r>
              <a:rPr sz="3200" b="1" spc="-320" dirty="0">
                <a:latin typeface="Arial"/>
                <a:cs typeface="Arial"/>
              </a:rPr>
              <a:t> </a:t>
            </a:r>
            <a:r>
              <a:rPr sz="3200" i="1" spc="-114" dirty="0">
                <a:latin typeface="Arial"/>
                <a:cs typeface="Arial"/>
              </a:rPr>
              <a:t>(n-1)</a:t>
            </a:r>
            <a:endParaRPr sz="3200">
              <a:latin typeface="Arial"/>
              <a:cs typeface="Arial"/>
            </a:endParaRPr>
          </a:p>
          <a:p>
            <a:pPr marL="604520">
              <a:lnSpc>
                <a:spcPct val="100000"/>
              </a:lnSpc>
              <a:spcBef>
                <a:spcPts val="780"/>
              </a:spcBef>
            </a:pPr>
            <a:r>
              <a:rPr sz="3200" i="1" spc="-520" dirty="0">
                <a:latin typeface="Arial"/>
                <a:cs typeface="Arial"/>
              </a:rPr>
              <a:t>½  </a:t>
            </a:r>
            <a:r>
              <a:rPr sz="3200" i="1" spc="-160" dirty="0">
                <a:latin typeface="Arial"/>
                <a:cs typeface="Arial"/>
              </a:rPr>
              <a:t>8 </a:t>
            </a:r>
            <a:r>
              <a:rPr sz="3200" b="1" spc="-35" dirty="0">
                <a:latin typeface="Arial"/>
                <a:cs typeface="Arial"/>
              </a:rPr>
              <a:t>.</a:t>
            </a:r>
            <a:r>
              <a:rPr sz="3200" b="1" spc="-300" dirty="0">
                <a:latin typeface="Arial"/>
                <a:cs typeface="Arial"/>
              </a:rPr>
              <a:t> </a:t>
            </a:r>
            <a:r>
              <a:rPr sz="3200" i="1" spc="-16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9438" y="1422032"/>
            <a:ext cx="2153285" cy="11995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491490" algn="l"/>
              </a:tabLst>
            </a:pPr>
            <a:r>
              <a:rPr sz="3200" i="1" spc="-275" dirty="0">
                <a:latin typeface="Arial"/>
                <a:cs typeface="Arial"/>
              </a:rPr>
              <a:t>=	</a:t>
            </a:r>
            <a:r>
              <a:rPr sz="3200" i="1" spc="-525" dirty="0">
                <a:latin typeface="Arial"/>
                <a:cs typeface="Arial"/>
              </a:rPr>
              <a:t>½ </a:t>
            </a:r>
            <a:r>
              <a:rPr sz="3200" i="1" spc="-160" dirty="0">
                <a:latin typeface="Arial"/>
                <a:cs typeface="Arial"/>
              </a:rPr>
              <a:t>8 </a:t>
            </a:r>
            <a:r>
              <a:rPr sz="3200" b="1" spc="-35" dirty="0">
                <a:latin typeface="Arial"/>
                <a:cs typeface="Arial"/>
              </a:rPr>
              <a:t>.</a:t>
            </a:r>
            <a:r>
              <a:rPr sz="3200" b="1" spc="-250" dirty="0">
                <a:latin typeface="Arial"/>
                <a:cs typeface="Arial"/>
              </a:rPr>
              <a:t> </a:t>
            </a:r>
            <a:r>
              <a:rPr sz="3200" i="1" spc="-120" dirty="0">
                <a:latin typeface="Arial"/>
                <a:cs typeface="Arial"/>
              </a:rPr>
              <a:t>(8-1)</a:t>
            </a:r>
            <a:endParaRPr sz="320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780"/>
              </a:spcBef>
              <a:tabLst>
                <a:tab pos="774700" algn="l"/>
              </a:tabLst>
            </a:pPr>
            <a:r>
              <a:rPr sz="3200" i="1" spc="-275" dirty="0">
                <a:latin typeface="Arial"/>
                <a:cs typeface="Arial"/>
              </a:rPr>
              <a:t>=	</a:t>
            </a:r>
            <a:r>
              <a:rPr sz="3200" i="1" spc="-520" dirty="0">
                <a:latin typeface="Arial"/>
                <a:cs typeface="Arial"/>
              </a:rPr>
              <a:t>½</a:t>
            </a:r>
            <a:r>
              <a:rPr sz="3200" i="1" spc="-195" dirty="0">
                <a:latin typeface="Arial"/>
                <a:cs typeface="Arial"/>
              </a:rPr>
              <a:t> </a:t>
            </a:r>
            <a:r>
              <a:rPr sz="3200" i="1" spc="-160" dirty="0">
                <a:latin typeface="Arial"/>
                <a:cs typeface="Arial"/>
              </a:rPr>
              <a:t>56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3600" y="2692336"/>
            <a:ext cx="2138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spc="-160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i="1" spc="-2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i="1" spc="-125" dirty="0">
                <a:solidFill>
                  <a:srgbClr val="FF0000"/>
                </a:solidFill>
                <a:latin typeface="Arial"/>
                <a:cs typeface="Arial"/>
              </a:rPr>
              <a:t>interfaces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0250" y="4116451"/>
            <a:ext cx="457200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0250" y="4116451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98039" y="4119498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19450" y="4116451"/>
            <a:ext cx="457200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9450" y="4116451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17621" y="4119498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19450" y="4984750"/>
            <a:ext cx="457200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19450" y="498475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17621" y="4988179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600" spc="-8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250" y="4984750"/>
            <a:ext cx="457200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0250" y="498475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95500" y="4988179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Arial"/>
                <a:cs typeface="Arial"/>
              </a:rPr>
              <a:t>A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7850" y="4984750"/>
            <a:ext cx="45720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7850" y="498475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59196" y="4988179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57850" y="4116451"/>
            <a:ext cx="457200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7850" y="4116451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61609" y="4119498"/>
            <a:ext cx="25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77050" y="4116451"/>
            <a:ext cx="457200" cy="33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7050" y="4116451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78650" y="4119498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77050" y="4984750"/>
            <a:ext cx="457200" cy="333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7050" y="4984750"/>
            <a:ext cx="457200" cy="333375"/>
          </a:xfrm>
          <a:custGeom>
            <a:avLst/>
            <a:gdLst/>
            <a:ahLst/>
            <a:cxnLst/>
            <a:rect l="l" t="t" r="r" b="b"/>
            <a:pathLst>
              <a:path w="457200" h="333375">
                <a:moveTo>
                  <a:pt x="0" y="333375"/>
                </a:moveTo>
                <a:lnTo>
                  <a:pt x="457200" y="333375"/>
                </a:lnTo>
                <a:lnTo>
                  <a:pt x="457200" y="0"/>
                </a:lnTo>
                <a:lnTo>
                  <a:pt x="0" y="0"/>
                </a:lnTo>
                <a:lnTo>
                  <a:pt x="0" y="3333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78650" y="4988179"/>
            <a:ext cx="25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r>
              <a:rPr sz="1700" spc="-8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09950" y="38481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15150" y="38481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18079" y="5756592"/>
            <a:ext cx="2911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"/>
                <a:cs typeface="Arial"/>
              </a:rPr>
              <a:t>Todos </a:t>
            </a:r>
            <a:r>
              <a:rPr sz="1600" spc="-75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interconectados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38350" y="47244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38350" y="44561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3650" y="514667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38450" y="514667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19950" y="47244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19950" y="44561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91250" y="42132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96050" y="42132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1250" y="514667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96050" y="514667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6950" y="3981450"/>
            <a:ext cx="76200" cy="135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8350" y="3981450"/>
            <a:ext cx="76200" cy="135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05050" y="3981450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38350" y="3714750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31750" y="325500"/>
                </a:moveTo>
                <a:lnTo>
                  <a:pt x="0" y="325500"/>
                </a:lnTo>
                <a:lnTo>
                  <a:pt x="38100" y="401700"/>
                </a:lnTo>
                <a:lnTo>
                  <a:pt x="69850" y="338200"/>
                </a:lnTo>
                <a:lnTo>
                  <a:pt x="31750" y="338200"/>
                </a:lnTo>
                <a:lnTo>
                  <a:pt x="31750" y="325500"/>
                </a:lnTo>
                <a:close/>
              </a:path>
              <a:path w="76200" h="401954">
                <a:moveTo>
                  <a:pt x="44450" y="0"/>
                </a:moveTo>
                <a:lnTo>
                  <a:pt x="31750" y="0"/>
                </a:lnTo>
                <a:lnTo>
                  <a:pt x="31750" y="338200"/>
                </a:lnTo>
                <a:lnTo>
                  <a:pt x="44450" y="338200"/>
                </a:lnTo>
                <a:lnTo>
                  <a:pt x="44450" y="0"/>
                </a:lnTo>
                <a:close/>
              </a:path>
              <a:path w="76200" h="401954">
                <a:moveTo>
                  <a:pt x="76200" y="325500"/>
                </a:moveTo>
                <a:lnTo>
                  <a:pt x="44450" y="325500"/>
                </a:lnTo>
                <a:lnTo>
                  <a:pt x="44450" y="338200"/>
                </a:lnTo>
                <a:lnTo>
                  <a:pt x="69850" y="338200"/>
                </a:lnTo>
                <a:lnTo>
                  <a:pt x="76200" y="32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43750" y="3714750"/>
            <a:ext cx="76200" cy="401955"/>
          </a:xfrm>
          <a:custGeom>
            <a:avLst/>
            <a:gdLst/>
            <a:ahLst/>
            <a:cxnLst/>
            <a:rect l="l" t="t" r="r" b="b"/>
            <a:pathLst>
              <a:path w="76200" h="401954">
                <a:moveTo>
                  <a:pt x="31750" y="325500"/>
                </a:moveTo>
                <a:lnTo>
                  <a:pt x="0" y="325500"/>
                </a:lnTo>
                <a:lnTo>
                  <a:pt x="38100" y="401700"/>
                </a:lnTo>
                <a:lnTo>
                  <a:pt x="69850" y="338200"/>
                </a:lnTo>
                <a:lnTo>
                  <a:pt x="31750" y="338200"/>
                </a:lnTo>
                <a:lnTo>
                  <a:pt x="31750" y="325500"/>
                </a:lnTo>
                <a:close/>
              </a:path>
              <a:path w="76200" h="401954">
                <a:moveTo>
                  <a:pt x="44450" y="0"/>
                </a:moveTo>
                <a:lnTo>
                  <a:pt x="31750" y="0"/>
                </a:lnTo>
                <a:lnTo>
                  <a:pt x="31750" y="338200"/>
                </a:lnTo>
                <a:lnTo>
                  <a:pt x="44450" y="338200"/>
                </a:lnTo>
                <a:lnTo>
                  <a:pt x="44450" y="0"/>
                </a:lnTo>
                <a:close/>
              </a:path>
              <a:path w="76200" h="401954">
                <a:moveTo>
                  <a:pt x="76200" y="325500"/>
                </a:moveTo>
                <a:lnTo>
                  <a:pt x="44450" y="325500"/>
                </a:lnTo>
                <a:lnTo>
                  <a:pt x="44450" y="338200"/>
                </a:lnTo>
                <a:lnTo>
                  <a:pt x="69850" y="338200"/>
                </a:lnTo>
                <a:lnTo>
                  <a:pt x="76200" y="32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76450" y="3714750"/>
            <a:ext cx="5105400" cy="0"/>
          </a:xfrm>
          <a:custGeom>
            <a:avLst/>
            <a:gdLst/>
            <a:ahLst/>
            <a:cxnLst/>
            <a:rect l="l" t="t" r="r" b="b"/>
            <a:pathLst>
              <a:path w="5105400">
                <a:moveTo>
                  <a:pt x="5105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6950" y="5318125"/>
            <a:ext cx="76200" cy="13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8350" y="5318125"/>
            <a:ext cx="76200" cy="13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05050" y="5453126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>
                <a:moveTo>
                  <a:pt x="0" y="0"/>
                </a:moveTo>
                <a:lnTo>
                  <a:pt x="3581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09950" y="53181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15150" y="5318125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350"/>
                </a:lnTo>
                <a:lnTo>
                  <a:pt x="44450" y="268350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48050" y="5586476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2650" y="6526212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14550" y="6069012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44450" y="63500"/>
                </a:moveTo>
                <a:lnTo>
                  <a:pt x="31750" y="635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63500"/>
                </a:lnTo>
                <a:close/>
              </a:path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57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43750" y="6069012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44450" y="63500"/>
                </a:moveTo>
                <a:lnTo>
                  <a:pt x="31750" y="635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63500"/>
                </a:lnTo>
                <a:close/>
              </a:path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5720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33650" y="42132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38450" y="42132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09950" y="47244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09950" y="44561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48350" y="4724400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31750" y="192150"/>
                </a:moveTo>
                <a:lnTo>
                  <a:pt x="0" y="192150"/>
                </a:lnTo>
                <a:lnTo>
                  <a:pt x="38100" y="268350"/>
                </a:lnTo>
                <a:lnTo>
                  <a:pt x="69850" y="204850"/>
                </a:lnTo>
                <a:lnTo>
                  <a:pt x="31750" y="204850"/>
                </a:lnTo>
                <a:lnTo>
                  <a:pt x="31750" y="192150"/>
                </a:lnTo>
                <a:close/>
              </a:path>
              <a:path w="76200" h="268604">
                <a:moveTo>
                  <a:pt x="44450" y="0"/>
                </a:moveTo>
                <a:lnTo>
                  <a:pt x="31750" y="0"/>
                </a:lnTo>
                <a:lnTo>
                  <a:pt x="31750" y="204850"/>
                </a:lnTo>
                <a:lnTo>
                  <a:pt x="44450" y="204850"/>
                </a:lnTo>
                <a:lnTo>
                  <a:pt x="44450" y="0"/>
                </a:lnTo>
                <a:close/>
              </a:path>
              <a:path w="76200" h="268604">
                <a:moveTo>
                  <a:pt x="76200" y="192150"/>
                </a:moveTo>
                <a:lnTo>
                  <a:pt x="44450" y="192150"/>
                </a:lnTo>
                <a:lnTo>
                  <a:pt x="44450" y="204850"/>
                </a:lnTo>
                <a:lnTo>
                  <a:pt x="69850" y="204850"/>
                </a:lnTo>
                <a:lnTo>
                  <a:pt x="76200" y="192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48350" y="4456176"/>
            <a:ext cx="76200" cy="268605"/>
          </a:xfrm>
          <a:custGeom>
            <a:avLst/>
            <a:gdLst/>
            <a:ahLst/>
            <a:cxnLst/>
            <a:rect l="l" t="t" r="r" b="b"/>
            <a:pathLst>
              <a:path w="76200" h="268604">
                <a:moveTo>
                  <a:pt x="44450" y="63500"/>
                </a:moveTo>
                <a:lnTo>
                  <a:pt x="31750" y="63500"/>
                </a:lnTo>
                <a:lnTo>
                  <a:pt x="31750" y="268224"/>
                </a:lnTo>
                <a:lnTo>
                  <a:pt x="44450" y="268224"/>
                </a:lnTo>
                <a:lnTo>
                  <a:pt x="44450" y="63500"/>
                </a:lnTo>
                <a:close/>
              </a:path>
              <a:path w="76200" h="2686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686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48050" y="3848100"/>
            <a:ext cx="3505200" cy="0"/>
          </a:xfrm>
          <a:custGeom>
            <a:avLst/>
            <a:gdLst/>
            <a:ahLst/>
            <a:cxnLst/>
            <a:rect l="l" t="t" r="r" b="b"/>
            <a:pathLst>
              <a:path w="3505200">
                <a:moveTo>
                  <a:pt x="0" y="0"/>
                </a:moveTo>
                <a:lnTo>
                  <a:pt x="3505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81250" y="4226433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66801" y="654558"/>
                </a:moveTo>
                <a:lnTo>
                  <a:pt x="0" y="707517"/>
                </a:lnTo>
                <a:lnTo>
                  <a:pt x="82423" y="729234"/>
                </a:lnTo>
                <a:lnTo>
                  <a:pt x="76472" y="700786"/>
                </a:lnTo>
                <a:lnTo>
                  <a:pt x="63373" y="700786"/>
                </a:lnTo>
                <a:lnTo>
                  <a:pt x="60832" y="688340"/>
                </a:lnTo>
                <a:lnTo>
                  <a:pt x="73321" y="685725"/>
                </a:lnTo>
                <a:lnTo>
                  <a:pt x="66801" y="654558"/>
                </a:lnTo>
                <a:close/>
              </a:path>
              <a:path w="3276600" h="729614">
                <a:moveTo>
                  <a:pt x="73321" y="685725"/>
                </a:moveTo>
                <a:lnTo>
                  <a:pt x="60832" y="688340"/>
                </a:lnTo>
                <a:lnTo>
                  <a:pt x="63373" y="700786"/>
                </a:lnTo>
                <a:lnTo>
                  <a:pt x="75922" y="698158"/>
                </a:lnTo>
                <a:lnTo>
                  <a:pt x="73321" y="685725"/>
                </a:lnTo>
                <a:close/>
              </a:path>
              <a:path w="3276600" h="729614">
                <a:moveTo>
                  <a:pt x="75922" y="698158"/>
                </a:moveTo>
                <a:lnTo>
                  <a:pt x="63373" y="700786"/>
                </a:lnTo>
                <a:lnTo>
                  <a:pt x="76472" y="700786"/>
                </a:lnTo>
                <a:lnTo>
                  <a:pt x="75922" y="698158"/>
                </a:lnTo>
                <a:close/>
              </a:path>
              <a:path w="3276600" h="729614">
                <a:moveTo>
                  <a:pt x="3200672" y="31049"/>
                </a:moveTo>
                <a:lnTo>
                  <a:pt x="73321" y="685725"/>
                </a:lnTo>
                <a:lnTo>
                  <a:pt x="75922" y="698158"/>
                </a:lnTo>
                <a:lnTo>
                  <a:pt x="3203278" y="43508"/>
                </a:lnTo>
                <a:lnTo>
                  <a:pt x="3200672" y="31049"/>
                </a:lnTo>
                <a:close/>
              </a:path>
              <a:path w="3276600" h="729614">
                <a:moveTo>
                  <a:pt x="3268109" y="28448"/>
                </a:moveTo>
                <a:lnTo>
                  <a:pt x="3213100" y="28448"/>
                </a:lnTo>
                <a:lnTo>
                  <a:pt x="3215766" y="40894"/>
                </a:lnTo>
                <a:lnTo>
                  <a:pt x="3203278" y="43508"/>
                </a:lnTo>
                <a:lnTo>
                  <a:pt x="3209798" y="74676"/>
                </a:lnTo>
                <a:lnTo>
                  <a:pt x="3268109" y="28448"/>
                </a:lnTo>
                <a:close/>
              </a:path>
              <a:path w="3276600" h="729614">
                <a:moveTo>
                  <a:pt x="3213100" y="28448"/>
                </a:moveTo>
                <a:lnTo>
                  <a:pt x="3200672" y="31049"/>
                </a:lnTo>
                <a:lnTo>
                  <a:pt x="3203278" y="43508"/>
                </a:lnTo>
                <a:lnTo>
                  <a:pt x="3215766" y="40894"/>
                </a:lnTo>
                <a:lnTo>
                  <a:pt x="3213100" y="28448"/>
                </a:lnTo>
                <a:close/>
              </a:path>
              <a:path w="3276600" h="729614">
                <a:moveTo>
                  <a:pt x="3194177" y="0"/>
                </a:moveTo>
                <a:lnTo>
                  <a:pt x="3200672" y="31049"/>
                </a:lnTo>
                <a:lnTo>
                  <a:pt x="3213100" y="28448"/>
                </a:lnTo>
                <a:lnTo>
                  <a:pt x="3268109" y="28448"/>
                </a:lnTo>
                <a:lnTo>
                  <a:pt x="3276600" y="21717"/>
                </a:lnTo>
                <a:lnTo>
                  <a:pt x="3194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57450" y="4447921"/>
            <a:ext cx="4495800" cy="591185"/>
          </a:xfrm>
          <a:custGeom>
            <a:avLst/>
            <a:gdLst/>
            <a:ahLst/>
            <a:cxnLst/>
            <a:rect l="l" t="t" r="r" b="b"/>
            <a:pathLst>
              <a:path w="4495800" h="591185">
                <a:moveTo>
                  <a:pt x="71119" y="515365"/>
                </a:moveTo>
                <a:lnTo>
                  <a:pt x="0" y="562228"/>
                </a:lnTo>
                <a:lnTo>
                  <a:pt x="80137" y="591057"/>
                </a:lnTo>
                <a:lnTo>
                  <a:pt x="76566" y="561085"/>
                </a:lnTo>
                <a:lnTo>
                  <a:pt x="63754" y="561085"/>
                </a:lnTo>
                <a:lnTo>
                  <a:pt x="62230" y="548385"/>
                </a:lnTo>
                <a:lnTo>
                  <a:pt x="74874" y="546885"/>
                </a:lnTo>
                <a:lnTo>
                  <a:pt x="71119" y="515365"/>
                </a:lnTo>
                <a:close/>
              </a:path>
              <a:path w="4495800" h="591185">
                <a:moveTo>
                  <a:pt x="74874" y="546885"/>
                </a:moveTo>
                <a:lnTo>
                  <a:pt x="62230" y="548385"/>
                </a:lnTo>
                <a:lnTo>
                  <a:pt x="63754" y="561085"/>
                </a:lnTo>
                <a:lnTo>
                  <a:pt x="76387" y="559587"/>
                </a:lnTo>
                <a:lnTo>
                  <a:pt x="74874" y="546885"/>
                </a:lnTo>
                <a:close/>
              </a:path>
              <a:path w="4495800" h="591185">
                <a:moveTo>
                  <a:pt x="76387" y="559587"/>
                </a:moveTo>
                <a:lnTo>
                  <a:pt x="63754" y="561085"/>
                </a:lnTo>
                <a:lnTo>
                  <a:pt x="76566" y="561085"/>
                </a:lnTo>
                <a:lnTo>
                  <a:pt x="76387" y="559587"/>
                </a:lnTo>
                <a:close/>
              </a:path>
              <a:path w="4495800" h="591185">
                <a:moveTo>
                  <a:pt x="4419359" y="31477"/>
                </a:moveTo>
                <a:lnTo>
                  <a:pt x="74874" y="546885"/>
                </a:lnTo>
                <a:lnTo>
                  <a:pt x="76387" y="559587"/>
                </a:lnTo>
                <a:lnTo>
                  <a:pt x="4420850" y="44165"/>
                </a:lnTo>
                <a:lnTo>
                  <a:pt x="4419359" y="31477"/>
                </a:lnTo>
                <a:close/>
              </a:path>
              <a:path w="4495800" h="591185">
                <a:moveTo>
                  <a:pt x="4494062" y="29971"/>
                </a:moveTo>
                <a:lnTo>
                  <a:pt x="4432046" y="29971"/>
                </a:lnTo>
                <a:lnTo>
                  <a:pt x="4433443" y="42671"/>
                </a:lnTo>
                <a:lnTo>
                  <a:pt x="4420850" y="44165"/>
                </a:lnTo>
                <a:lnTo>
                  <a:pt x="4424553" y="75691"/>
                </a:lnTo>
                <a:lnTo>
                  <a:pt x="4494062" y="29971"/>
                </a:lnTo>
                <a:close/>
              </a:path>
              <a:path w="4495800" h="591185">
                <a:moveTo>
                  <a:pt x="4432046" y="29971"/>
                </a:moveTo>
                <a:lnTo>
                  <a:pt x="4419359" y="31477"/>
                </a:lnTo>
                <a:lnTo>
                  <a:pt x="4420850" y="44165"/>
                </a:lnTo>
                <a:lnTo>
                  <a:pt x="4433443" y="42671"/>
                </a:lnTo>
                <a:lnTo>
                  <a:pt x="4432046" y="29971"/>
                </a:lnTo>
                <a:close/>
              </a:path>
              <a:path w="4495800" h="591185">
                <a:moveTo>
                  <a:pt x="4415663" y="0"/>
                </a:moveTo>
                <a:lnTo>
                  <a:pt x="4419359" y="31477"/>
                </a:lnTo>
                <a:lnTo>
                  <a:pt x="4432046" y="29971"/>
                </a:lnTo>
                <a:lnTo>
                  <a:pt x="4494062" y="29971"/>
                </a:lnTo>
                <a:lnTo>
                  <a:pt x="4495800" y="28828"/>
                </a:lnTo>
                <a:lnTo>
                  <a:pt x="4415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28850" y="432435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42291" y="535686"/>
                </a:moveTo>
                <a:lnTo>
                  <a:pt x="0" y="609600"/>
                </a:lnTo>
                <a:lnTo>
                  <a:pt x="84455" y="599058"/>
                </a:lnTo>
                <a:lnTo>
                  <a:pt x="71526" y="579627"/>
                </a:lnTo>
                <a:lnTo>
                  <a:pt x="56387" y="579627"/>
                </a:lnTo>
                <a:lnTo>
                  <a:pt x="49275" y="569087"/>
                </a:lnTo>
                <a:lnTo>
                  <a:pt x="59831" y="562050"/>
                </a:lnTo>
                <a:lnTo>
                  <a:pt x="42291" y="535686"/>
                </a:lnTo>
                <a:close/>
              </a:path>
              <a:path w="914400" h="609600">
                <a:moveTo>
                  <a:pt x="59831" y="562050"/>
                </a:moveTo>
                <a:lnTo>
                  <a:pt x="49275" y="569087"/>
                </a:lnTo>
                <a:lnTo>
                  <a:pt x="56387" y="579627"/>
                </a:lnTo>
                <a:lnTo>
                  <a:pt x="66875" y="572636"/>
                </a:lnTo>
                <a:lnTo>
                  <a:pt x="59831" y="562050"/>
                </a:lnTo>
                <a:close/>
              </a:path>
              <a:path w="914400" h="609600">
                <a:moveTo>
                  <a:pt x="66875" y="572636"/>
                </a:moveTo>
                <a:lnTo>
                  <a:pt x="56387" y="579627"/>
                </a:lnTo>
                <a:lnTo>
                  <a:pt x="71526" y="579627"/>
                </a:lnTo>
                <a:lnTo>
                  <a:pt x="66875" y="572636"/>
                </a:lnTo>
                <a:close/>
              </a:path>
              <a:path w="914400" h="609600">
                <a:moveTo>
                  <a:pt x="847473" y="36997"/>
                </a:moveTo>
                <a:lnTo>
                  <a:pt x="59831" y="562050"/>
                </a:lnTo>
                <a:lnTo>
                  <a:pt x="66875" y="572636"/>
                </a:lnTo>
                <a:lnTo>
                  <a:pt x="854531" y="47574"/>
                </a:lnTo>
                <a:lnTo>
                  <a:pt x="847473" y="36997"/>
                </a:lnTo>
                <a:close/>
              </a:path>
              <a:path w="914400" h="609600">
                <a:moveTo>
                  <a:pt x="897251" y="29972"/>
                </a:moveTo>
                <a:lnTo>
                  <a:pt x="858012" y="29972"/>
                </a:lnTo>
                <a:lnTo>
                  <a:pt x="865124" y="40512"/>
                </a:lnTo>
                <a:lnTo>
                  <a:pt x="854531" y="47574"/>
                </a:lnTo>
                <a:lnTo>
                  <a:pt x="872108" y="73913"/>
                </a:lnTo>
                <a:lnTo>
                  <a:pt x="897251" y="29972"/>
                </a:lnTo>
                <a:close/>
              </a:path>
              <a:path w="914400" h="609600">
                <a:moveTo>
                  <a:pt x="858012" y="29972"/>
                </a:moveTo>
                <a:lnTo>
                  <a:pt x="847473" y="36997"/>
                </a:lnTo>
                <a:lnTo>
                  <a:pt x="854531" y="47574"/>
                </a:lnTo>
                <a:lnTo>
                  <a:pt x="865124" y="40512"/>
                </a:lnTo>
                <a:lnTo>
                  <a:pt x="858012" y="29972"/>
                </a:lnTo>
                <a:close/>
              </a:path>
              <a:path w="914400" h="609600">
                <a:moveTo>
                  <a:pt x="914400" y="0"/>
                </a:moveTo>
                <a:lnTo>
                  <a:pt x="829818" y="10541"/>
                </a:lnTo>
                <a:lnTo>
                  <a:pt x="847473" y="36997"/>
                </a:lnTo>
                <a:lnTo>
                  <a:pt x="858012" y="29972"/>
                </a:lnTo>
                <a:lnTo>
                  <a:pt x="897251" y="29972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28850" y="447675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847473" y="572602"/>
                </a:moveTo>
                <a:lnTo>
                  <a:pt x="829818" y="599058"/>
                </a:lnTo>
                <a:lnTo>
                  <a:pt x="914400" y="609600"/>
                </a:lnTo>
                <a:lnTo>
                  <a:pt x="897251" y="579627"/>
                </a:lnTo>
                <a:lnTo>
                  <a:pt x="858012" y="579627"/>
                </a:lnTo>
                <a:lnTo>
                  <a:pt x="847473" y="572602"/>
                </a:lnTo>
                <a:close/>
              </a:path>
              <a:path w="914400" h="609600">
                <a:moveTo>
                  <a:pt x="854531" y="562025"/>
                </a:moveTo>
                <a:lnTo>
                  <a:pt x="847473" y="572602"/>
                </a:lnTo>
                <a:lnTo>
                  <a:pt x="858012" y="579627"/>
                </a:lnTo>
                <a:lnTo>
                  <a:pt x="865124" y="569087"/>
                </a:lnTo>
                <a:lnTo>
                  <a:pt x="854531" y="562025"/>
                </a:lnTo>
                <a:close/>
              </a:path>
              <a:path w="914400" h="609600">
                <a:moveTo>
                  <a:pt x="872108" y="535686"/>
                </a:moveTo>
                <a:lnTo>
                  <a:pt x="854531" y="562025"/>
                </a:lnTo>
                <a:lnTo>
                  <a:pt x="865124" y="569087"/>
                </a:lnTo>
                <a:lnTo>
                  <a:pt x="858012" y="579627"/>
                </a:lnTo>
                <a:lnTo>
                  <a:pt x="897251" y="579627"/>
                </a:lnTo>
                <a:lnTo>
                  <a:pt x="872108" y="535686"/>
                </a:lnTo>
                <a:close/>
              </a:path>
              <a:path w="914400" h="609600">
                <a:moveTo>
                  <a:pt x="66875" y="36963"/>
                </a:moveTo>
                <a:lnTo>
                  <a:pt x="59831" y="47549"/>
                </a:lnTo>
                <a:lnTo>
                  <a:pt x="847473" y="572602"/>
                </a:lnTo>
                <a:lnTo>
                  <a:pt x="854531" y="562025"/>
                </a:lnTo>
                <a:lnTo>
                  <a:pt x="66875" y="36963"/>
                </a:lnTo>
                <a:close/>
              </a:path>
              <a:path w="914400" h="609600">
                <a:moveTo>
                  <a:pt x="0" y="0"/>
                </a:moveTo>
                <a:lnTo>
                  <a:pt x="42291" y="73913"/>
                </a:lnTo>
                <a:lnTo>
                  <a:pt x="59831" y="47549"/>
                </a:lnTo>
                <a:lnTo>
                  <a:pt x="49275" y="40512"/>
                </a:lnTo>
                <a:lnTo>
                  <a:pt x="56387" y="29972"/>
                </a:lnTo>
                <a:lnTo>
                  <a:pt x="71526" y="29972"/>
                </a:lnTo>
                <a:lnTo>
                  <a:pt x="84455" y="10541"/>
                </a:lnTo>
                <a:lnTo>
                  <a:pt x="0" y="0"/>
                </a:lnTo>
                <a:close/>
              </a:path>
              <a:path w="914400" h="609600">
                <a:moveTo>
                  <a:pt x="56387" y="29972"/>
                </a:moveTo>
                <a:lnTo>
                  <a:pt x="49275" y="40512"/>
                </a:lnTo>
                <a:lnTo>
                  <a:pt x="59831" y="47549"/>
                </a:lnTo>
                <a:lnTo>
                  <a:pt x="66875" y="36963"/>
                </a:lnTo>
                <a:lnTo>
                  <a:pt x="56387" y="29972"/>
                </a:lnTo>
                <a:close/>
              </a:path>
              <a:path w="914400" h="609600">
                <a:moveTo>
                  <a:pt x="71526" y="29972"/>
                </a:moveTo>
                <a:lnTo>
                  <a:pt x="56387" y="29972"/>
                </a:lnTo>
                <a:lnTo>
                  <a:pt x="66875" y="36963"/>
                </a:lnTo>
                <a:lnTo>
                  <a:pt x="71526" y="29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81250" y="4455033"/>
            <a:ext cx="3276600" cy="729615"/>
          </a:xfrm>
          <a:custGeom>
            <a:avLst/>
            <a:gdLst/>
            <a:ahLst/>
            <a:cxnLst/>
            <a:rect l="l" t="t" r="r" b="b"/>
            <a:pathLst>
              <a:path w="3276600" h="729614">
                <a:moveTo>
                  <a:pt x="3200672" y="698184"/>
                </a:moveTo>
                <a:lnTo>
                  <a:pt x="3194177" y="729234"/>
                </a:lnTo>
                <a:lnTo>
                  <a:pt x="3276600" y="707517"/>
                </a:lnTo>
                <a:lnTo>
                  <a:pt x="3268109" y="700786"/>
                </a:lnTo>
                <a:lnTo>
                  <a:pt x="3213100" y="700786"/>
                </a:lnTo>
                <a:lnTo>
                  <a:pt x="3200672" y="698184"/>
                </a:lnTo>
                <a:close/>
              </a:path>
              <a:path w="3276600" h="729614">
                <a:moveTo>
                  <a:pt x="3203278" y="685725"/>
                </a:moveTo>
                <a:lnTo>
                  <a:pt x="3200672" y="698184"/>
                </a:lnTo>
                <a:lnTo>
                  <a:pt x="3213100" y="700786"/>
                </a:lnTo>
                <a:lnTo>
                  <a:pt x="3215766" y="688340"/>
                </a:lnTo>
                <a:lnTo>
                  <a:pt x="3203278" y="685725"/>
                </a:lnTo>
                <a:close/>
              </a:path>
              <a:path w="3276600" h="729614">
                <a:moveTo>
                  <a:pt x="3209798" y="654558"/>
                </a:moveTo>
                <a:lnTo>
                  <a:pt x="3203278" y="685725"/>
                </a:lnTo>
                <a:lnTo>
                  <a:pt x="3215766" y="688340"/>
                </a:lnTo>
                <a:lnTo>
                  <a:pt x="3213100" y="700786"/>
                </a:lnTo>
                <a:lnTo>
                  <a:pt x="3268109" y="700786"/>
                </a:lnTo>
                <a:lnTo>
                  <a:pt x="3209798" y="654558"/>
                </a:lnTo>
                <a:close/>
              </a:path>
              <a:path w="3276600" h="729614">
                <a:moveTo>
                  <a:pt x="75922" y="31075"/>
                </a:moveTo>
                <a:lnTo>
                  <a:pt x="73321" y="43508"/>
                </a:lnTo>
                <a:lnTo>
                  <a:pt x="3200672" y="698184"/>
                </a:lnTo>
                <a:lnTo>
                  <a:pt x="3203278" y="685725"/>
                </a:lnTo>
                <a:lnTo>
                  <a:pt x="75922" y="31075"/>
                </a:lnTo>
                <a:close/>
              </a:path>
              <a:path w="3276600" h="729614">
                <a:moveTo>
                  <a:pt x="82423" y="0"/>
                </a:moveTo>
                <a:lnTo>
                  <a:pt x="0" y="21717"/>
                </a:lnTo>
                <a:lnTo>
                  <a:pt x="66801" y="74676"/>
                </a:lnTo>
                <a:lnTo>
                  <a:pt x="73321" y="43508"/>
                </a:lnTo>
                <a:lnTo>
                  <a:pt x="60832" y="40894"/>
                </a:lnTo>
                <a:lnTo>
                  <a:pt x="63373" y="28448"/>
                </a:lnTo>
                <a:lnTo>
                  <a:pt x="76472" y="28448"/>
                </a:lnTo>
                <a:lnTo>
                  <a:pt x="82423" y="0"/>
                </a:lnTo>
                <a:close/>
              </a:path>
              <a:path w="3276600" h="729614">
                <a:moveTo>
                  <a:pt x="63373" y="28448"/>
                </a:moveTo>
                <a:lnTo>
                  <a:pt x="60832" y="40894"/>
                </a:lnTo>
                <a:lnTo>
                  <a:pt x="73321" y="43508"/>
                </a:lnTo>
                <a:lnTo>
                  <a:pt x="75922" y="31075"/>
                </a:lnTo>
                <a:lnTo>
                  <a:pt x="63373" y="28448"/>
                </a:lnTo>
                <a:close/>
              </a:path>
              <a:path w="3276600" h="729614">
                <a:moveTo>
                  <a:pt x="76472" y="28448"/>
                </a:moveTo>
                <a:lnTo>
                  <a:pt x="63373" y="28448"/>
                </a:lnTo>
                <a:lnTo>
                  <a:pt x="75922" y="31075"/>
                </a:lnTo>
                <a:lnTo>
                  <a:pt x="76472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57450" y="4374769"/>
            <a:ext cx="4343400" cy="737870"/>
          </a:xfrm>
          <a:custGeom>
            <a:avLst/>
            <a:gdLst/>
            <a:ahLst/>
            <a:cxnLst/>
            <a:rect l="l" t="t" r="r" b="b"/>
            <a:pathLst>
              <a:path w="4343400" h="737870">
                <a:moveTo>
                  <a:pt x="4267104" y="705917"/>
                </a:moveTo>
                <a:lnTo>
                  <a:pt x="4262120" y="737361"/>
                </a:lnTo>
                <a:lnTo>
                  <a:pt x="4343400" y="711580"/>
                </a:lnTo>
                <a:lnTo>
                  <a:pt x="4338243" y="707897"/>
                </a:lnTo>
                <a:lnTo>
                  <a:pt x="4279646" y="707897"/>
                </a:lnTo>
                <a:lnTo>
                  <a:pt x="4267104" y="705917"/>
                </a:lnTo>
                <a:close/>
              </a:path>
              <a:path w="4343400" h="737870">
                <a:moveTo>
                  <a:pt x="4269078" y="693462"/>
                </a:moveTo>
                <a:lnTo>
                  <a:pt x="4267104" y="705917"/>
                </a:lnTo>
                <a:lnTo>
                  <a:pt x="4279646" y="707897"/>
                </a:lnTo>
                <a:lnTo>
                  <a:pt x="4281678" y="695451"/>
                </a:lnTo>
                <a:lnTo>
                  <a:pt x="4269078" y="693462"/>
                </a:lnTo>
                <a:close/>
              </a:path>
              <a:path w="4343400" h="737870">
                <a:moveTo>
                  <a:pt x="4274058" y="662050"/>
                </a:moveTo>
                <a:lnTo>
                  <a:pt x="4269078" y="693462"/>
                </a:lnTo>
                <a:lnTo>
                  <a:pt x="4281678" y="695451"/>
                </a:lnTo>
                <a:lnTo>
                  <a:pt x="4279646" y="707897"/>
                </a:lnTo>
                <a:lnTo>
                  <a:pt x="4338243" y="707897"/>
                </a:lnTo>
                <a:lnTo>
                  <a:pt x="4274058" y="662050"/>
                </a:lnTo>
                <a:close/>
              </a:path>
              <a:path w="4343400" h="737870">
                <a:moveTo>
                  <a:pt x="76223" y="31432"/>
                </a:moveTo>
                <a:lnTo>
                  <a:pt x="74269" y="43891"/>
                </a:lnTo>
                <a:lnTo>
                  <a:pt x="4267104" y="705917"/>
                </a:lnTo>
                <a:lnTo>
                  <a:pt x="4269078" y="693462"/>
                </a:lnTo>
                <a:lnTo>
                  <a:pt x="76223" y="31432"/>
                </a:lnTo>
                <a:close/>
              </a:path>
              <a:path w="4343400" h="737870">
                <a:moveTo>
                  <a:pt x="81152" y="0"/>
                </a:moveTo>
                <a:lnTo>
                  <a:pt x="0" y="25780"/>
                </a:lnTo>
                <a:lnTo>
                  <a:pt x="69342" y="75310"/>
                </a:lnTo>
                <a:lnTo>
                  <a:pt x="74269" y="43891"/>
                </a:lnTo>
                <a:lnTo>
                  <a:pt x="61722" y="41909"/>
                </a:lnTo>
                <a:lnTo>
                  <a:pt x="63754" y="29463"/>
                </a:lnTo>
                <a:lnTo>
                  <a:pt x="76532" y="29463"/>
                </a:lnTo>
                <a:lnTo>
                  <a:pt x="81152" y="0"/>
                </a:lnTo>
                <a:close/>
              </a:path>
              <a:path w="4343400" h="737870">
                <a:moveTo>
                  <a:pt x="63754" y="29463"/>
                </a:moveTo>
                <a:lnTo>
                  <a:pt x="61722" y="41909"/>
                </a:lnTo>
                <a:lnTo>
                  <a:pt x="74269" y="43891"/>
                </a:lnTo>
                <a:lnTo>
                  <a:pt x="76223" y="31432"/>
                </a:lnTo>
                <a:lnTo>
                  <a:pt x="63754" y="29463"/>
                </a:lnTo>
                <a:close/>
              </a:path>
              <a:path w="4343400" h="737870">
                <a:moveTo>
                  <a:pt x="76532" y="29463"/>
                </a:moveTo>
                <a:lnTo>
                  <a:pt x="63754" y="29463"/>
                </a:lnTo>
                <a:lnTo>
                  <a:pt x="76223" y="31432"/>
                </a:lnTo>
                <a:lnTo>
                  <a:pt x="76532" y="29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52850" y="4388484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60198" y="561466"/>
                </a:moveTo>
                <a:lnTo>
                  <a:pt x="0" y="621664"/>
                </a:lnTo>
                <a:lnTo>
                  <a:pt x="84327" y="633729"/>
                </a:lnTo>
                <a:lnTo>
                  <a:pt x="75592" y="607567"/>
                </a:lnTo>
                <a:lnTo>
                  <a:pt x="62229" y="607567"/>
                </a:lnTo>
                <a:lnTo>
                  <a:pt x="58165" y="595502"/>
                </a:lnTo>
                <a:lnTo>
                  <a:pt x="70221" y="591485"/>
                </a:lnTo>
                <a:lnTo>
                  <a:pt x="60198" y="561466"/>
                </a:lnTo>
                <a:close/>
              </a:path>
              <a:path w="1828800" h="633729">
                <a:moveTo>
                  <a:pt x="70221" y="591485"/>
                </a:moveTo>
                <a:lnTo>
                  <a:pt x="58165" y="595502"/>
                </a:lnTo>
                <a:lnTo>
                  <a:pt x="62229" y="607567"/>
                </a:lnTo>
                <a:lnTo>
                  <a:pt x="74253" y="603560"/>
                </a:lnTo>
                <a:lnTo>
                  <a:pt x="70221" y="591485"/>
                </a:lnTo>
                <a:close/>
              </a:path>
              <a:path w="1828800" h="633729">
                <a:moveTo>
                  <a:pt x="74253" y="603560"/>
                </a:moveTo>
                <a:lnTo>
                  <a:pt x="62229" y="607567"/>
                </a:lnTo>
                <a:lnTo>
                  <a:pt x="75592" y="607567"/>
                </a:lnTo>
                <a:lnTo>
                  <a:pt x="74253" y="603560"/>
                </a:lnTo>
                <a:close/>
              </a:path>
              <a:path w="1828800" h="633729">
                <a:moveTo>
                  <a:pt x="1754498" y="30185"/>
                </a:moveTo>
                <a:lnTo>
                  <a:pt x="70221" y="591485"/>
                </a:lnTo>
                <a:lnTo>
                  <a:pt x="74253" y="603560"/>
                </a:lnTo>
                <a:lnTo>
                  <a:pt x="1758498" y="42229"/>
                </a:lnTo>
                <a:lnTo>
                  <a:pt x="1754498" y="30185"/>
                </a:lnTo>
                <a:close/>
              </a:path>
              <a:path w="1828800" h="633729">
                <a:moveTo>
                  <a:pt x="1814673" y="26162"/>
                </a:moveTo>
                <a:lnTo>
                  <a:pt x="1766570" y="26162"/>
                </a:lnTo>
                <a:lnTo>
                  <a:pt x="1770507" y="38226"/>
                </a:lnTo>
                <a:lnTo>
                  <a:pt x="1758498" y="42229"/>
                </a:lnTo>
                <a:lnTo>
                  <a:pt x="1768475" y="72262"/>
                </a:lnTo>
                <a:lnTo>
                  <a:pt x="1814673" y="26162"/>
                </a:lnTo>
                <a:close/>
              </a:path>
              <a:path w="1828800" h="633729">
                <a:moveTo>
                  <a:pt x="1766570" y="26162"/>
                </a:moveTo>
                <a:lnTo>
                  <a:pt x="1754498" y="30185"/>
                </a:lnTo>
                <a:lnTo>
                  <a:pt x="1758498" y="42229"/>
                </a:lnTo>
                <a:lnTo>
                  <a:pt x="1770507" y="38226"/>
                </a:lnTo>
                <a:lnTo>
                  <a:pt x="1766570" y="26162"/>
                </a:lnTo>
                <a:close/>
              </a:path>
              <a:path w="1828800" h="633729">
                <a:moveTo>
                  <a:pt x="1744472" y="0"/>
                </a:moveTo>
                <a:lnTo>
                  <a:pt x="1754498" y="30185"/>
                </a:lnTo>
                <a:lnTo>
                  <a:pt x="1766570" y="26162"/>
                </a:lnTo>
                <a:lnTo>
                  <a:pt x="1814673" y="26162"/>
                </a:lnTo>
                <a:lnTo>
                  <a:pt x="1828800" y="12064"/>
                </a:lnTo>
                <a:lnTo>
                  <a:pt x="1744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15050" y="432435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27406" y="636423"/>
                </a:moveTo>
                <a:lnTo>
                  <a:pt x="604901" y="658876"/>
                </a:lnTo>
                <a:lnTo>
                  <a:pt x="685800" y="685800"/>
                </a:lnTo>
                <a:lnTo>
                  <a:pt x="672338" y="645413"/>
                </a:lnTo>
                <a:lnTo>
                  <a:pt x="636397" y="645413"/>
                </a:lnTo>
                <a:lnTo>
                  <a:pt x="627406" y="636423"/>
                </a:lnTo>
                <a:close/>
              </a:path>
              <a:path w="685800" h="685800">
                <a:moveTo>
                  <a:pt x="636434" y="627417"/>
                </a:moveTo>
                <a:lnTo>
                  <a:pt x="627406" y="636423"/>
                </a:lnTo>
                <a:lnTo>
                  <a:pt x="636397" y="645413"/>
                </a:lnTo>
                <a:lnTo>
                  <a:pt x="645414" y="636397"/>
                </a:lnTo>
                <a:lnTo>
                  <a:pt x="636434" y="627417"/>
                </a:lnTo>
                <a:close/>
              </a:path>
              <a:path w="685800" h="685800">
                <a:moveTo>
                  <a:pt x="658876" y="605027"/>
                </a:moveTo>
                <a:lnTo>
                  <a:pt x="636434" y="627417"/>
                </a:lnTo>
                <a:lnTo>
                  <a:pt x="645414" y="636397"/>
                </a:lnTo>
                <a:lnTo>
                  <a:pt x="636397" y="645413"/>
                </a:lnTo>
                <a:lnTo>
                  <a:pt x="672338" y="645413"/>
                </a:lnTo>
                <a:lnTo>
                  <a:pt x="658876" y="605027"/>
                </a:lnTo>
                <a:close/>
              </a:path>
              <a:path w="685800" h="685800">
                <a:moveTo>
                  <a:pt x="58356" y="49339"/>
                </a:moveTo>
                <a:lnTo>
                  <a:pt x="49339" y="58356"/>
                </a:lnTo>
                <a:lnTo>
                  <a:pt x="627406" y="636423"/>
                </a:lnTo>
                <a:lnTo>
                  <a:pt x="636434" y="627417"/>
                </a:lnTo>
                <a:lnTo>
                  <a:pt x="58356" y="49339"/>
                </a:lnTo>
                <a:close/>
              </a:path>
              <a:path w="685800" h="685800">
                <a:moveTo>
                  <a:pt x="0" y="0"/>
                </a:moveTo>
                <a:lnTo>
                  <a:pt x="26924" y="80772"/>
                </a:lnTo>
                <a:lnTo>
                  <a:pt x="49339" y="58356"/>
                </a:lnTo>
                <a:lnTo>
                  <a:pt x="40386" y="49402"/>
                </a:lnTo>
                <a:lnTo>
                  <a:pt x="49402" y="40386"/>
                </a:lnTo>
                <a:lnTo>
                  <a:pt x="67310" y="40386"/>
                </a:lnTo>
                <a:lnTo>
                  <a:pt x="80772" y="26924"/>
                </a:lnTo>
                <a:lnTo>
                  <a:pt x="0" y="0"/>
                </a:lnTo>
                <a:close/>
              </a:path>
              <a:path w="685800" h="685800">
                <a:moveTo>
                  <a:pt x="49402" y="40386"/>
                </a:moveTo>
                <a:lnTo>
                  <a:pt x="40386" y="49402"/>
                </a:lnTo>
                <a:lnTo>
                  <a:pt x="49339" y="58356"/>
                </a:lnTo>
                <a:lnTo>
                  <a:pt x="58356" y="49339"/>
                </a:lnTo>
                <a:lnTo>
                  <a:pt x="49402" y="40386"/>
                </a:lnTo>
                <a:close/>
              </a:path>
              <a:path w="685800" h="685800">
                <a:moveTo>
                  <a:pt x="67310" y="40386"/>
                </a:moveTo>
                <a:lnTo>
                  <a:pt x="49402" y="40386"/>
                </a:lnTo>
                <a:lnTo>
                  <a:pt x="58356" y="49339"/>
                </a:lnTo>
                <a:lnTo>
                  <a:pt x="67310" y="403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15050" y="4544695"/>
            <a:ext cx="990600" cy="397510"/>
          </a:xfrm>
          <a:custGeom>
            <a:avLst/>
            <a:gdLst/>
            <a:ahLst/>
            <a:cxnLst/>
            <a:rect l="l" t="t" r="r" b="b"/>
            <a:pathLst>
              <a:path w="990600" h="397510">
                <a:moveTo>
                  <a:pt x="57403" y="326389"/>
                </a:moveTo>
                <a:lnTo>
                  <a:pt x="0" y="389254"/>
                </a:lnTo>
                <a:lnTo>
                  <a:pt x="84836" y="397509"/>
                </a:lnTo>
                <a:lnTo>
                  <a:pt x="75136" y="372363"/>
                </a:lnTo>
                <a:lnTo>
                  <a:pt x="61467" y="372363"/>
                </a:lnTo>
                <a:lnTo>
                  <a:pt x="57023" y="360552"/>
                </a:lnTo>
                <a:lnTo>
                  <a:pt x="68829" y="356011"/>
                </a:lnTo>
                <a:lnTo>
                  <a:pt x="57403" y="326389"/>
                </a:lnTo>
                <a:close/>
              </a:path>
              <a:path w="990600" h="397510">
                <a:moveTo>
                  <a:pt x="68829" y="356011"/>
                </a:moveTo>
                <a:lnTo>
                  <a:pt x="57023" y="360552"/>
                </a:lnTo>
                <a:lnTo>
                  <a:pt x="61467" y="372363"/>
                </a:lnTo>
                <a:lnTo>
                  <a:pt x="73371" y="367786"/>
                </a:lnTo>
                <a:lnTo>
                  <a:pt x="68829" y="356011"/>
                </a:lnTo>
                <a:close/>
              </a:path>
              <a:path w="990600" h="397510">
                <a:moveTo>
                  <a:pt x="73371" y="367786"/>
                </a:moveTo>
                <a:lnTo>
                  <a:pt x="61467" y="372363"/>
                </a:lnTo>
                <a:lnTo>
                  <a:pt x="75136" y="372363"/>
                </a:lnTo>
                <a:lnTo>
                  <a:pt x="73371" y="367786"/>
                </a:lnTo>
                <a:close/>
              </a:path>
              <a:path w="990600" h="397510">
                <a:moveTo>
                  <a:pt x="917212" y="29681"/>
                </a:moveTo>
                <a:lnTo>
                  <a:pt x="68829" y="356011"/>
                </a:lnTo>
                <a:lnTo>
                  <a:pt x="73371" y="367786"/>
                </a:lnTo>
                <a:lnTo>
                  <a:pt x="921770" y="41497"/>
                </a:lnTo>
                <a:lnTo>
                  <a:pt x="917212" y="29681"/>
                </a:lnTo>
                <a:close/>
              </a:path>
              <a:path w="990600" h="397510">
                <a:moveTo>
                  <a:pt x="975176" y="25145"/>
                </a:moveTo>
                <a:lnTo>
                  <a:pt x="929004" y="25145"/>
                </a:lnTo>
                <a:lnTo>
                  <a:pt x="933576" y="36956"/>
                </a:lnTo>
                <a:lnTo>
                  <a:pt x="921770" y="41497"/>
                </a:lnTo>
                <a:lnTo>
                  <a:pt x="933196" y="71119"/>
                </a:lnTo>
                <a:lnTo>
                  <a:pt x="975176" y="25145"/>
                </a:lnTo>
                <a:close/>
              </a:path>
              <a:path w="990600" h="397510">
                <a:moveTo>
                  <a:pt x="929004" y="25145"/>
                </a:moveTo>
                <a:lnTo>
                  <a:pt x="917212" y="29681"/>
                </a:lnTo>
                <a:lnTo>
                  <a:pt x="921770" y="41497"/>
                </a:lnTo>
                <a:lnTo>
                  <a:pt x="933576" y="36956"/>
                </a:lnTo>
                <a:lnTo>
                  <a:pt x="929004" y="25145"/>
                </a:lnTo>
                <a:close/>
              </a:path>
              <a:path w="990600" h="397510">
                <a:moveTo>
                  <a:pt x="905764" y="0"/>
                </a:moveTo>
                <a:lnTo>
                  <a:pt x="917212" y="29681"/>
                </a:lnTo>
                <a:lnTo>
                  <a:pt x="929004" y="25145"/>
                </a:lnTo>
                <a:lnTo>
                  <a:pt x="975176" y="25145"/>
                </a:lnTo>
                <a:lnTo>
                  <a:pt x="990600" y="8254"/>
                </a:lnTo>
                <a:lnTo>
                  <a:pt x="905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52850" y="4382008"/>
            <a:ext cx="3048000" cy="799465"/>
          </a:xfrm>
          <a:custGeom>
            <a:avLst/>
            <a:gdLst/>
            <a:ahLst/>
            <a:cxnLst/>
            <a:rect l="l" t="t" r="r" b="b"/>
            <a:pathLst>
              <a:path w="3048000" h="799464">
                <a:moveTo>
                  <a:pt x="64642" y="725043"/>
                </a:moveTo>
                <a:lnTo>
                  <a:pt x="0" y="780542"/>
                </a:lnTo>
                <a:lnTo>
                  <a:pt x="83185" y="799084"/>
                </a:lnTo>
                <a:lnTo>
                  <a:pt x="76219" y="771271"/>
                </a:lnTo>
                <a:lnTo>
                  <a:pt x="63119" y="771271"/>
                </a:lnTo>
                <a:lnTo>
                  <a:pt x="60071" y="758952"/>
                </a:lnTo>
                <a:lnTo>
                  <a:pt x="72365" y="755878"/>
                </a:lnTo>
                <a:lnTo>
                  <a:pt x="64642" y="725043"/>
                </a:lnTo>
                <a:close/>
              </a:path>
              <a:path w="3048000" h="799464">
                <a:moveTo>
                  <a:pt x="72365" y="755878"/>
                </a:moveTo>
                <a:lnTo>
                  <a:pt x="60071" y="758952"/>
                </a:lnTo>
                <a:lnTo>
                  <a:pt x="63119" y="771271"/>
                </a:lnTo>
                <a:lnTo>
                  <a:pt x="75448" y="768189"/>
                </a:lnTo>
                <a:lnTo>
                  <a:pt x="72365" y="755878"/>
                </a:lnTo>
                <a:close/>
              </a:path>
              <a:path w="3048000" h="799464">
                <a:moveTo>
                  <a:pt x="75448" y="768189"/>
                </a:moveTo>
                <a:lnTo>
                  <a:pt x="63119" y="771271"/>
                </a:lnTo>
                <a:lnTo>
                  <a:pt x="76219" y="771271"/>
                </a:lnTo>
                <a:lnTo>
                  <a:pt x="75448" y="768189"/>
                </a:lnTo>
                <a:close/>
              </a:path>
              <a:path w="3048000" h="799464">
                <a:moveTo>
                  <a:pt x="2972551" y="30894"/>
                </a:moveTo>
                <a:lnTo>
                  <a:pt x="72365" y="755878"/>
                </a:lnTo>
                <a:lnTo>
                  <a:pt x="75448" y="768189"/>
                </a:lnTo>
                <a:lnTo>
                  <a:pt x="2975634" y="43205"/>
                </a:lnTo>
                <a:lnTo>
                  <a:pt x="2972551" y="30894"/>
                </a:lnTo>
                <a:close/>
              </a:path>
              <a:path w="3048000" h="799464">
                <a:moveTo>
                  <a:pt x="3037201" y="27813"/>
                </a:moveTo>
                <a:lnTo>
                  <a:pt x="2984880" y="27813"/>
                </a:lnTo>
                <a:lnTo>
                  <a:pt x="2987929" y="40132"/>
                </a:lnTo>
                <a:lnTo>
                  <a:pt x="2975634" y="43205"/>
                </a:lnTo>
                <a:lnTo>
                  <a:pt x="2983356" y="74041"/>
                </a:lnTo>
                <a:lnTo>
                  <a:pt x="3037201" y="27813"/>
                </a:lnTo>
                <a:close/>
              </a:path>
              <a:path w="3048000" h="799464">
                <a:moveTo>
                  <a:pt x="2984880" y="27813"/>
                </a:moveTo>
                <a:lnTo>
                  <a:pt x="2972551" y="30894"/>
                </a:lnTo>
                <a:lnTo>
                  <a:pt x="2975634" y="43205"/>
                </a:lnTo>
                <a:lnTo>
                  <a:pt x="2987929" y="40132"/>
                </a:lnTo>
                <a:lnTo>
                  <a:pt x="2984880" y="27813"/>
                </a:lnTo>
                <a:close/>
              </a:path>
              <a:path w="3048000" h="799464">
                <a:moveTo>
                  <a:pt x="2964815" y="0"/>
                </a:moveTo>
                <a:lnTo>
                  <a:pt x="2972551" y="30894"/>
                </a:lnTo>
                <a:lnTo>
                  <a:pt x="2984880" y="27813"/>
                </a:lnTo>
                <a:lnTo>
                  <a:pt x="3037201" y="27813"/>
                </a:lnTo>
                <a:lnTo>
                  <a:pt x="3048000" y="18542"/>
                </a:lnTo>
                <a:lnTo>
                  <a:pt x="2964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52850" y="4388484"/>
            <a:ext cx="1828800" cy="633730"/>
          </a:xfrm>
          <a:custGeom>
            <a:avLst/>
            <a:gdLst/>
            <a:ahLst/>
            <a:cxnLst/>
            <a:rect l="l" t="t" r="r" b="b"/>
            <a:pathLst>
              <a:path w="1828800" h="633729">
                <a:moveTo>
                  <a:pt x="1754546" y="603560"/>
                </a:moveTo>
                <a:lnTo>
                  <a:pt x="1744472" y="633729"/>
                </a:lnTo>
                <a:lnTo>
                  <a:pt x="1828800" y="621664"/>
                </a:lnTo>
                <a:lnTo>
                  <a:pt x="1814702" y="607567"/>
                </a:lnTo>
                <a:lnTo>
                  <a:pt x="1766570" y="607567"/>
                </a:lnTo>
                <a:lnTo>
                  <a:pt x="1754546" y="603560"/>
                </a:lnTo>
                <a:close/>
              </a:path>
              <a:path w="1828800" h="633729">
                <a:moveTo>
                  <a:pt x="1758565" y="591523"/>
                </a:moveTo>
                <a:lnTo>
                  <a:pt x="1754546" y="603560"/>
                </a:lnTo>
                <a:lnTo>
                  <a:pt x="1766570" y="607567"/>
                </a:lnTo>
                <a:lnTo>
                  <a:pt x="1770507" y="595502"/>
                </a:lnTo>
                <a:lnTo>
                  <a:pt x="1758565" y="591523"/>
                </a:lnTo>
                <a:close/>
              </a:path>
              <a:path w="1828800" h="633729">
                <a:moveTo>
                  <a:pt x="1768602" y="561466"/>
                </a:moveTo>
                <a:lnTo>
                  <a:pt x="1758565" y="591523"/>
                </a:lnTo>
                <a:lnTo>
                  <a:pt x="1770507" y="595502"/>
                </a:lnTo>
                <a:lnTo>
                  <a:pt x="1766570" y="607567"/>
                </a:lnTo>
                <a:lnTo>
                  <a:pt x="1814702" y="607567"/>
                </a:lnTo>
                <a:lnTo>
                  <a:pt x="1768602" y="561466"/>
                </a:lnTo>
                <a:close/>
              </a:path>
              <a:path w="1828800" h="633729">
                <a:moveTo>
                  <a:pt x="74253" y="30169"/>
                </a:moveTo>
                <a:lnTo>
                  <a:pt x="70221" y="42244"/>
                </a:lnTo>
                <a:lnTo>
                  <a:pt x="1754546" y="603560"/>
                </a:lnTo>
                <a:lnTo>
                  <a:pt x="1758565" y="591523"/>
                </a:lnTo>
                <a:lnTo>
                  <a:pt x="74253" y="30169"/>
                </a:lnTo>
                <a:close/>
              </a:path>
              <a:path w="1828800" h="633729">
                <a:moveTo>
                  <a:pt x="84327" y="0"/>
                </a:moveTo>
                <a:lnTo>
                  <a:pt x="0" y="12064"/>
                </a:lnTo>
                <a:lnTo>
                  <a:pt x="60198" y="72262"/>
                </a:lnTo>
                <a:lnTo>
                  <a:pt x="70221" y="42244"/>
                </a:lnTo>
                <a:lnTo>
                  <a:pt x="58165" y="38226"/>
                </a:lnTo>
                <a:lnTo>
                  <a:pt x="62229" y="26162"/>
                </a:lnTo>
                <a:lnTo>
                  <a:pt x="75592" y="26162"/>
                </a:lnTo>
                <a:lnTo>
                  <a:pt x="84327" y="0"/>
                </a:lnTo>
                <a:close/>
              </a:path>
              <a:path w="1828800" h="633729">
                <a:moveTo>
                  <a:pt x="62229" y="26162"/>
                </a:moveTo>
                <a:lnTo>
                  <a:pt x="58165" y="38226"/>
                </a:lnTo>
                <a:lnTo>
                  <a:pt x="70221" y="42244"/>
                </a:lnTo>
                <a:lnTo>
                  <a:pt x="74253" y="30169"/>
                </a:lnTo>
                <a:lnTo>
                  <a:pt x="62229" y="26162"/>
                </a:lnTo>
                <a:close/>
              </a:path>
              <a:path w="1828800" h="633729">
                <a:moveTo>
                  <a:pt x="75592" y="26162"/>
                </a:moveTo>
                <a:lnTo>
                  <a:pt x="62229" y="26162"/>
                </a:lnTo>
                <a:lnTo>
                  <a:pt x="74253" y="30169"/>
                </a:lnTo>
                <a:lnTo>
                  <a:pt x="75592" y="26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52850" y="4226052"/>
            <a:ext cx="3352800" cy="730250"/>
          </a:xfrm>
          <a:custGeom>
            <a:avLst/>
            <a:gdLst/>
            <a:ahLst/>
            <a:cxnLst/>
            <a:rect l="l" t="t" r="r" b="b"/>
            <a:pathLst>
              <a:path w="3352800" h="730250">
                <a:moveTo>
                  <a:pt x="3276855" y="698875"/>
                </a:moveTo>
                <a:lnTo>
                  <a:pt x="3270504" y="729996"/>
                </a:lnTo>
                <a:lnTo>
                  <a:pt x="3352800" y="707898"/>
                </a:lnTo>
                <a:lnTo>
                  <a:pt x="3344539" y="701421"/>
                </a:lnTo>
                <a:lnTo>
                  <a:pt x="3289300" y="701421"/>
                </a:lnTo>
                <a:lnTo>
                  <a:pt x="3276855" y="698875"/>
                </a:lnTo>
                <a:close/>
              </a:path>
              <a:path w="3352800" h="730250">
                <a:moveTo>
                  <a:pt x="3279395" y="686429"/>
                </a:moveTo>
                <a:lnTo>
                  <a:pt x="3276855" y="698875"/>
                </a:lnTo>
                <a:lnTo>
                  <a:pt x="3289300" y="701421"/>
                </a:lnTo>
                <a:lnTo>
                  <a:pt x="3291840" y="688975"/>
                </a:lnTo>
                <a:lnTo>
                  <a:pt x="3279395" y="686429"/>
                </a:lnTo>
                <a:close/>
              </a:path>
              <a:path w="3352800" h="730250">
                <a:moveTo>
                  <a:pt x="3285744" y="655320"/>
                </a:moveTo>
                <a:lnTo>
                  <a:pt x="3279395" y="686429"/>
                </a:lnTo>
                <a:lnTo>
                  <a:pt x="3291840" y="688975"/>
                </a:lnTo>
                <a:lnTo>
                  <a:pt x="3289300" y="701421"/>
                </a:lnTo>
                <a:lnTo>
                  <a:pt x="3344539" y="701421"/>
                </a:lnTo>
                <a:lnTo>
                  <a:pt x="3285744" y="655320"/>
                </a:lnTo>
                <a:close/>
              </a:path>
              <a:path w="3352800" h="730250">
                <a:moveTo>
                  <a:pt x="75944" y="31120"/>
                </a:moveTo>
                <a:lnTo>
                  <a:pt x="73404" y="43566"/>
                </a:lnTo>
                <a:lnTo>
                  <a:pt x="3276855" y="698875"/>
                </a:lnTo>
                <a:lnTo>
                  <a:pt x="3279395" y="686429"/>
                </a:lnTo>
                <a:lnTo>
                  <a:pt x="75944" y="31120"/>
                </a:lnTo>
                <a:close/>
              </a:path>
              <a:path w="3352800" h="730250">
                <a:moveTo>
                  <a:pt x="82296" y="0"/>
                </a:moveTo>
                <a:lnTo>
                  <a:pt x="0" y="22098"/>
                </a:lnTo>
                <a:lnTo>
                  <a:pt x="67055" y="74675"/>
                </a:lnTo>
                <a:lnTo>
                  <a:pt x="73404" y="43566"/>
                </a:lnTo>
                <a:lnTo>
                  <a:pt x="60960" y="41021"/>
                </a:lnTo>
                <a:lnTo>
                  <a:pt x="63500" y="28575"/>
                </a:lnTo>
                <a:lnTo>
                  <a:pt x="76464" y="28575"/>
                </a:lnTo>
                <a:lnTo>
                  <a:pt x="82296" y="0"/>
                </a:lnTo>
                <a:close/>
              </a:path>
              <a:path w="3352800" h="730250">
                <a:moveTo>
                  <a:pt x="63500" y="28575"/>
                </a:moveTo>
                <a:lnTo>
                  <a:pt x="60960" y="41021"/>
                </a:lnTo>
                <a:lnTo>
                  <a:pt x="73404" y="43566"/>
                </a:lnTo>
                <a:lnTo>
                  <a:pt x="75944" y="31120"/>
                </a:lnTo>
                <a:lnTo>
                  <a:pt x="63500" y="28575"/>
                </a:lnTo>
                <a:close/>
              </a:path>
              <a:path w="3352800" h="730250">
                <a:moveTo>
                  <a:pt x="76464" y="28575"/>
                </a:moveTo>
                <a:lnTo>
                  <a:pt x="63500" y="28575"/>
                </a:lnTo>
                <a:lnTo>
                  <a:pt x="75944" y="31120"/>
                </a:lnTo>
                <a:lnTo>
                  <a:pt x="76464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Audio 7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75"/>
    </mc:Choice>
    <mc:Fallback xmlns="">
      <p:transition spd="slow" advTm="2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Simplificación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5535" y="2332990"/>
            <a:ext cx="6950709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4000" spc="-580" dirty="0">
                <a:latin typeface="Arial"/>
                <a:cs typeface="Arial"/>
              </a:rPr>
              <a:t>Es </a:t>
            </a:r>
            <a:r>
              <a:rPr sz="4000" spc="-105" dirty="0">
                <a:latin typeface="Arial"/>
                <a:cs typeface="Arial"/>
              </a:rPr>
              <a:t>el </a:t>
            </a:r>
            <a:r>
              <a:rPr sz="4000" spc="-195" dirty="0">
                <a:latin typeface="Arial"/>
                <a:cs typeface="Arial"/>
              </a:rPr>
              <a:t>proceso </a:t>
            </a:r>
            <a:r>
              <a:rPr sz="4000" spc="-185" dirty="0">
                <a:latin typeface="Arial"/>
                <a:cs typeface="Arial"/>
              </a:rPr>
              <a:t>de </a:t>
            </a:r>
            <a:r>
              <a:rPr sz="4000" spc="-190" dirty="0">
                <a:latin typeface="Arial"/>
                <a:cs typeface="Arial"/>
              </a:rPr>
              <a:t>organizar </a:t>
            </a:r>
            <a:r>
              <a:rPr sz="4000" spc="-175" dirty="0">
                <a:latin typeface="Arial"/>
                <a:cs typeface="Arial"/>
              </a:rPr>
              <a:t>los  </a:t>
            </a:r>
            <a:r>
              <a:rPr sz="4000" spc="-235" dirty="0">
                <a:latin typeface="Arial"/>
                <a:cs typeface="Arial"/>
              </a:rPr>
              <a:t>subsistemas </a:t>
            </a:r>
            <a:r>
              <a:rPr sz="4000" spc="-185" dirty="0">
                <a:latin typeface="Arial"/>
                <a:cs typeface="Arial"/>
              </a:rPr>
              <a:t>de </a:t>
            </a:r>
            <a:r>
              <a:rPr sz="4000" spc="-190" dirty="0">
                <a:latin typeface="Arial"/>
                <a:cs typeface="Arial"/>
              </a:rPr>
              <a:t>manera </a:t>
            </a:r>
            <a:r>
              <a:rPr sz="4000" spc="-35" dirty="0">
                <a:latin typeface="Arial"/>
                <a:cs typeface="Arial"/>
              </a:rPr>
              <a:t>tal </a:t>
            </a:r>
            <a:r>
              <a:rPr sz="4000" spc="-165" dirty="0">
                <a:latin typeface="Arial"/>
                <a:cs typeface="Arial"/>
              </a:rPr>
              <a:t>que</a:t>
            </a:r>
            <a:r>
              <a:rPr sz="4000" spc="-540" dirty="0">
                <a:latin typeface="Arial"/>
                <a:cs typeface="Arial"/>
              </a:rPr>
              <a:t> </a:t>
            </a:r>
            <a:r>
              <a:rPr sz="4000" spc="-340" dirty="0">
                <a:latin typeface="Arial"/>
                <a:cs typeface="Arial"/>
              </a:rPr>
              <a:t>se  </a:t>
            </a:r>
            <a:r>
              <a:rPr sz="4000" spc="-235" dirty="0">
                <a:latin typeface="Arial"/>
                <a:cs typeface="Arial"/>
              </a:rPr>
              <a:t>reduzca </a:t>
            </a:r>
            <a:r>
              <a:rPr sz="4000" spc="-105" dirty="0">
                <a:latin typeface="Arial"/>
                <a:cs typeface="Arial"/>
              </a:rPr>
              <a:t>el </a:t>
            </a:r>
            <a:r>
              <a:rPr sz="4000" spc="-125" dirty="0">
                <a:latin typeface="Arial"/>
                <a:cs typeface="Arial"/>
              </a:rPr>
              <a:t>número </a:t>
            </a:r>
            <a:r>
              <a:rPr sz="4000" spc="-180" dirty="0">
                <a:latin typeface="Arial"/>
                <a:cs typeface="Arial"/>
              </a:rPr>
              <a:t>de</a:t>
            </a:r>
            <a:r>
              <a:rPr sz="4000" spc="-484" dirty="0">
                <a:latin typeface="Arial"/>
                <a:cs typeface="Arial"/>
              </a:rPr>
              <a:t> </a:t>
            </a:r>
            <a:r>
              <a:rPr sz="4000" spc="-135" dirty="0">
                <a:latin typeface="Arial"/>
                <a:cs typeface="Arial"/>
              </a:rPr>
              <a:t>interfaces.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4"/>
    </mc:Choice>
    <mc:Fallback xmlns="">
      <p:transition spd="slow" advTm="7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6310" y="462915"/>
            <a:ext cx="3148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Simplificación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08454"/>
            <a:ext cx="759333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425" dirty="0">
                <a:latin typeface="Arial"/>
                <a:cs typeface="Arial"/>
              </a:rPr>
              <a:t>Se </a:t>
            </a:r>
            <a:r>
              <a:rPr sz="3200" spc="-145" dirty="0">
                <a:latin typeface="Arial"/>
                <a:cs typeface="Arial"/>
              </a:rPr>
              <a:t>establecen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20" dirty="0">
                <a:latin typeface="Arial"/>
                <a:cs typeface="Arial"/>
              </a:rPr>
              <a:t>métodos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spc="-80" dirty="0">
                <a:latin typeface="Arial"/>
                <a:cs typeface="Arial"/>
              </a:rPr>
              <a:t>el  </a:t>
            </a:r>
            <a:r>
              <a:rPr sz="3200" spc="-130" dirty="0">
                <a:latin typeface="Arial"/>
                <a:cs typeface="Arial"/>
              </a:rPr>
              <a:t>desacoplamiento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80" dirty="0">
                <a:latin typeface="Arial"/>
                <a:cs typeface="Arial"/>
              </a:rPr>
              <a:t>sistemas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25" dirty="0">
                <a:latin typeface="Arial"/>
                <a:cs typeface="Arial"/>
              </a:rPr>
              <a:t>tal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manera 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65" dirty="0">
                <a:latin typeface="Arial"/>
                <a:cs typeface="Arial"/>
              </a:rPr>
              <a:t>necesidad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95" dirty="0">
                <a:latin typeface="Arial"/>
                <a:cs typeface="Arial"/>
              </a:rPr>
              <a:t>interconexión </a:t>
            </a:r>
            <a:r>
              <a:rPr sz="3200" spc="-275" dirty="0">
                <a:latin typeface="Arial"/>
                <a:cs typeface="Arial"/>
              </a:rPr>
              <a:t>se  </a:t>
            </a:r>
            <a:r>
              <a:rPr sz="3200" spc="-175" dirty="0">
                <a:latin typeface="Arial"/>
                <a:cs typeface="Arial"/>
              </a:rPr>
              <a:t>reduzca.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490" y="5623242"/>
            <a:ext cx="8094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 </a:t>
            </a:r>
            <a:r>
              <a:rPr sz="1600" spc="-85" dirty="0">
                <a:latin typeface="Arial"/>
                <a:cs typeface="Arial"/>
              </a:rPr>
              <a:t>conectados </a:t>
            </a:r>
            <a:r>
              <a:rPr sz="1600" spc="-30" dirty="0">
                <a:latin typeface="Arial"/>
                <a:cs typeface="Arial"/>
              </a:rPr>
              <a:t>dentro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55" dirty="0">
                <a:latin typeface="Arial"/>
                <a:cs typeface="Arial"/>
              </a:rPr>
              <a:t>un grupo </a:t>
            </a:r>
            <a:r>
              <a:rPr sz="1600" spc="-80" dirty="0">
                <a:latin typeface="Arial"/>
                <a:cs typeface="Arial"/>
              </a:rPr>
              <a:t>y </a:t>
            </a:r>
            <a:r>
              <a:rPr sz="1600" spc="-75" dirty="0">
                <a:latin typeface="Arial"/>
                <a:cs typeface="Arial"/>
              </a:rPr>
              <a:t>los grupos </a:t>
            </a:r>
            <a:r>
              <a:rPr sz="1600" spc="-60" dirty="0">
                <a:latin typeface="Arial"/>
                <a:cs typeface="Arial"/>
              </a:rPr>
              <a:t>interconectados </a:t>
            </a:r>
            <a:r>
              <a:rPr sz="1600" spc="-85" dirty="0">
                <a:latin typeface="Arial"/>
                <a:cs typeface="Arial"/>
              </a:rPr>
              <a:t>con </a:t>
            </a:r>
            <a:r>
              <a:rPr sz="1600" spc="-80" dirty="0">
                <a:latin typeface="Arial"/>
                <a:cs typeface="Arial"/>
              </a:rPr>
              <a:t>una </a:t>
            </a:r>
            <a:r>
              <a:rPr sz="1600" spc="-50" dirty="0">
                <a:latin typeface="Arial"/>
                <a:cs typeface="Arial"/>
              </a:rPr>
              <a:t>interfaz</a:t>
            </a:r>
            <a:r>
              <a:rPr sz="1600" spc="34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simple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09950" y="4799076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620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620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1950" y="4799076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0150" y="4143375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8750" y="4375150"/>
            <a:ext cx="457200" cy="288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38750" y="4375150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110"/>
              </a:lnSpc>
            </a:pPr>
            <a:r>
              <a:rPr sz="1800" spc="-150" dirty="0">
                <a:latin typeface="Arial"/>
                <a:cs typeface="Arial"/>
              </a:rPr>
              <a:t>B</a:t>
            </a:r>
            <a:r>
              <a:rPr sz="1600" spc="-15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57950" y="4375150"/>
            <a:ext cx="457200" cy="28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57950" y="4375150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1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57950" y="5126037"/>
            <a:ext cx="457200" cy="290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7950" y="5126037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2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38750" y="5126037"/>
            <a:ext cx="457200" cy="290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38750" y="5126037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2120"/>
              </a:lnSpc>
            </a:pPr>
            <a:r>
              <a:rPr sz="1800" spc="-160" dirty="0">
                <a:latin typeface="Arial"/>
                <a:cs typeface="Arial"/>
              </a:rPr>
              <a:t>B</a:t>
            </a:r>
            <a:r>
              <a:rPr sz="1700" spc="-160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29250" y="5416550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8450" y="5416550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48450" y="4143375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29250" y="4143375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29250" y="4670425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48450" y="4670425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72150" y="44530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76950" y="44530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72150" y="52038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950" y="52038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0150" y="4143375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1676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0150" y="5589587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2150" y="4676775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9"/>
                </a:lnTo>
                <a:lnTo>
                  <a:pt x="57150" y="352679"/>
                </a:lnTo>
                <a:lnTo>
                  <a:pt x="50419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9" y="342011"/>
                </a:lnTo>
                <a:lnTo>
                  <a:pt x="57150" y="352679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9"/>
                </a:lnTo>
                <a:lnTo>
                  <a:pt x="72195" y="352679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3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3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2150" y="4676775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9"/>
                </a:lnTo>
                <a:lnTo>
                  <a:pt x="552323" y="352679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9"/>
                </a:lnTo>
                <a:lnTo>
                  <a:pt x="559053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3" y="342011"/>
                </a:lnTo>
                <a:lnTo>
                  <a:pt x="552323" y="352679"/>
                </a:lnTo>
                <a:lnTo>
                  <a:pt x="592270" y="352679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9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9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33550" y="4143375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9950" y="4143375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33550" y="5589587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04950" y="4375150"/>
            <a:ext cx="457200" cy="288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04950" y="4375150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211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24150" y="4375150"/>
            <a:ext cx="457200" cy="288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24150" y="4375150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2110"/>
              </a:lnSpc>
            </a:pPr>
            <a:r>
              <a:rPr sz="1800" spc="-120" dirty="0">
                <a:latin typeface="Arial"/>
                <a:cs typeface="Arial"/>
              </a:rPr>
              <a:t>A</a:t>
            </a:r>
            <a:r>
              <a:rPr sz="1600" spc="-12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24150" y="5126037"/>
            <a:ext cx="457200" cy="290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724150" y="5126037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2120"/>
              </a:lnSpc>
            </a:pPr>
            <a:r>
              <a:rPr sz="1800" spc="-120" dirty="0">
                <a:latin typeface="Arial"/>
                <a:cs typeface="Arial"/>
              </a:rPr>
              <a:t>A</a:t>
            </a:r>
            <a:r>
              <a:rPr sz="1600" spc="-12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504950" y="5126037"/>
            <a:ext cx="457200" cy="29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504950" y="5126037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ts val="212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700" spc="-12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95450" y="5416550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14650" y="5416550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14650" y="4143375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5450" y="4143375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5450" y="4670425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14650" y="4670425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38350" y="44530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43150" y="4453001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38350" y="52038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43150" y="5203825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8350" y="4676775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9"/>
                </a:lnTo>
                <a:lnTo>
                  <a:pt x="57150" y="352679"/>
                </a:lnTo>
                <a:lnTo>
                  <a:pt x="50418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8" y="342011"/>
                </a:lnTo>
                <a:lnTo>
                  <a:pt x="57150" y="352679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9"/>
                </a:lnTo>
                <a:lnTo>
                  <a:pt x="72195" y="352679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4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4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38350" y="4676775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9"/>
                </a:lnTo>
                <a:lnTo>
                  <a:pt x="552323" y="352679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9"/>
                </a:lnTo>
                <a:lnTo>
                  <a:pt x="559054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4" y="342011"/>
                </a:lnTo>
                <a:lnTo>
                  <a:pt x="552323" y="352679"/>
                </a:lnTo>
                <a:lnTo>
                  <a:pt x="592270" y="352679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8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8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Audio 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7"/>
    </mc:Choice>
    <mc:Fallback xmlns="">
      <p:transition spd="slow" advTm="1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472" y="495934"/>
            <a:ext cx="7677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30" dirty="0">
                <a:latin typeface="Arial"/>
                <a:cs typeface="Arial"/>
              </a:rPr>
              <a:t>Estándar </a:t>
            </a:r>
            <a:r>
              <a:rPr sz="4000" b="1" spc="-254" dirty="0">
                <a:latin typeface="Arial"/>
                <a:cs typeface="Arial"/>
              </a:rPr>
              <a:t>de </a:t>
            </a:r>
            <a:r>
              <a:rPr sz="4000" b="1" spc="-310" dirty="0">
                <a:latin typeface="Arial"/>
                <a:cs typeface="Arial"/>
              </a:rPr>
              <a:t>desempeño </a:t>
            </a:r>
            <a:r>
              <a:rPr sz="4000" b="1" spc="-254" dirty="0">
                <a:latin typeface="Arial"/>
                <a:cs typeface="Arial"/>
              </a:rPr>
              <a:t>de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55" dirty="0">
                <a:latin typeface="Arial"/>
                <a:cs typeface="Arial"/>
              </a:rPr>
              <a:t>sistemas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44" y="1276984"/>
            <a:ext cx="8061959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1778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latin typeface="Arial"/>
                <a:cs typeface="Arial"/>
              </a:rPr>
              <a:t>Los </a:t>
            </a:r>
            <a:r>
              <a:rPr sz="3200" spc="-180" dirty="0">
                <a:latin typeface="Arial"/>
                <a:cs typeface="Arial"/>
              </a:rPr>
              <a:t>sistemas </a:t>
            </a:r>
            <a:r>
              <a:rPr sz="3200" spc="-135" dirty="0">
                <a:latin typeface="Arial"/>
                <a:cs typeface="Arial"/>
              </a:rPr>
              <a:t>que pueden </a:t>
            </a:r>
            <a:r>
              <a:rPr sz="3200" spc="-105" dirty="0">
                <a:latin typeface="Arial"/>
                <a:cs typeface="Arial"/>
              </a:rPr>
              <a:t>ajustar </a:t>
            </a:r>
            <a:r>
              <a:rPr sz="3200" spc="-270" dirty="0">
                <a:latin typeface="Arial"/>
                <a:cs typeface="Arial"/>
              </a:rPr>
              <a:t>sus </a:t>
            </a:r>
            <a:r>
              <a:rPr sz="3200" spc="-130" dirty="0">
                <a:latin typeface="Arial"/>
                <a:cs typeface="Arial"/>
              </a:rPr>
              <a:t>actividades 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spc="-95" dirty="0">
                <a:latin typeface="Arial"/>
                <a:cs typeface="Arial"/>
              </a:rPr>
              <a:t>mantener </a:t>
            </a:r>
            <a:r>
              <a:rPr sz="3200" spc="-140" dirty="0">
                <a:latin typeface="Arial"/>
                <a:cs typeface="Arial"/>
              </a:rPr>
              <a:t>niveles </a:t>
            </a:r>
            <a:r>
              <a:rPr sz="3200" spc="-150" dirty="0">
                <a:latin typeface="Arial"/>
                <a:cs typeface="Arial"/>
              </a:rPr>
              <a:t>aceptables </a:t>
            </a:r>
            <a:r>
              <a:rPr sz="3200" spc="-95" dirty="0">
                <a:latin typeface="Arial"/>
                <a:cs typeface="Arial"/>
              </a:rPr>
              <a:t>continúan  </a:t>
            </a:r>
            <a:r>
              <a:rPr sz="3200" spc="-100" dirty="0">
                <a:latin typeface="Arial"/>
                <a:cs typeface="Arial"/>
              </a:rPr>
              <a:t>funcionando. </a:t>
            </a:r>
            <a:r>
              <a:rPr sz="3200" spc="-135" dirty="0">
                <a:latin typeface="Arial"/>
                <a:cs typeface="Arial"/>
              </a:rPr>
              <a:t>Aquellos que </a:t>
            </a:r>
            <a:r>
              <a:rPr sz="3200" spc="-100" dirty="0">
                <a:latin typeface="Arial"/>
                <a:cs typeface="Arial"/>
              </a:rPr>
              <a:t>no </a:t>
            </a:r>
            <a:r>
              <a:rPr sz="3200" spc="-35" dirty="0">
                <a:latin typeface="Arial"/>
                <a:cs typeface="Arial"/>
              </a:rPr>
              <a:t>lo </a:t>
            </a:r>
            <a:r>
              <a:rPr sz="3200" spc="-165" dirty="0">
                <a:latin typeface="Arial"/>
                <a:cs typeface="Arial"/>
              </a:rPr>
              <a:t>hacen, </a:t>
            </a:r>
            <a:r>
              <a:rPr sz="3200" spc="-75" dirty="0">
                <a:latin typeface="Arial"/>
                <a:cs typeface="Arial"/>
              </a:rPr>
              <a:t>tarde </a:t>
            </a:r>
            <a:r>
              <a:rPr sz="3200" spc="-95" dirty="0">
                <a:latin typeface="Arial"/>
                <a:cs typeface="Arial"/>
              </a:rPr>
              <a:t>o  </a:t>
            </a:r>
            <a:r>
              <a:rPr sz="3200" spc="-85" dirty="0">
                <a:latin typeface="Arial"/>
                <a:cs typeface="Arial"/>
              </a:rPr>
              <a:t>temprano </a:t>
            </a:r>
            <a:r>
              <a:rPr sz="3200" spc="-120" dirty="0">
                <a:latin typeface="Arial"/>
                <a:cs typeface="Arial"/>
              </a:rPr>
              <a:t>dejan </a:t>
            </a:r>
            <a:r>
              <a:rPr sz="3200" spc="-145" dirty="0">
                <a:latin typeface="Arial"/>
                <a:cs typeface="Arial"/>
              </a:rPr>
              <a:t>de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trabajar.</a:t>
            </a:r>
            <a:endParaRPr sz="3200" dirty="0">
              <a:latin typeface="Arial"/>
              <a:cs typeface="Arial"/>
            </a:endParaRPr>
          </a:p>
          <a:p>
            <a:pPr marL="355600" marR="17145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 estándar de desempeño de sistemas es una meta establecida.</a:t>
            </a:r>
          </a:p>
          <a:p>
            <a:pPr marL="355600" marR="17145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95" dirty="0">
                <a:latin typeface="Arial"/>
                <a:cs typeface="Arial"/>
              </a:rPr>
              <a:t>Por </a:t>
            </a:r>
            <a:r>
              <a:rPr sz="3200" spc="-95" dirty="0">
                <a:latin typeface="Arial"/>
                <a:cs typeface="Arial"/>
              </a:rPr>
              <a:t>ejemplo, </a:t>
            </a:r>
            <a:r>
              <a:rPr sz="3200" spc="-100" dirty="0">
                <a:latin typeface="Arial"/>
                <a:cs typeface="Arial"/>
              </a:rPr>
              <a:t>un </a:t>
            </a:r>
            <a:r>
              <a:rPr sz="3200" spc="-135" dirty="0">
                <a:latin typeface="Arial"/>
                <a:cs typeface="Arial"/>
              </a:rPr>
              <a:t>estándar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60" dirty="0">
                <a:latin typeface="Arial"/>
                <a:cs typeface="Arial"/>
              </a:rPr>
              <a:t>desempeño</a:t>
            </a:r>
            <a:r>
              <a:rPr sz="3200" spc="-409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185" dirty="0">
                <a:latin typeface="Arial"/>
                <a:cs typeface="Arial"/>
              </a:rPr>
              <a:t>sistemas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proceso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0" dirty="0">
                <a:latin typeface="Arial"/>
                <a:cs typeface="Arial"/>
              </a:rPr>
              <a:t>manufactura  </a:t>
            </a:r>
            <a:r>
              <a:rPr sz="3200" spc="-114" dirty="0">
                <a:latin typeface="Arial"/>
                <a:cs typeface="Arial"/>
              </a:rPr>
              <a:t>podría </a:t>
            </a:r>
            <a:r>
              <a:rPr sz="3200" spc="-165" dirty="0">
                <a:latin typeface="Arial"/>
                <a:cs typeface="Arial"/>
              </a:rPr>
              <a:t>ser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10" dirty="0">
                <a:latin typeface="Arial"/>
                <a:cs typeface="Arial"/>
              </a:rPr>
              <a:t>producción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00" dirty="0">
                <a:latin typeface="Arial"/>
                <a:cs typeface="Arial"/>
              </a:rPr>
              <a:t>no </a:t>
            </a:r>
            <a:r>
              <a:rPr sz="3200" spc="-235" dirty="0">
                <a:latin typeface="Arial"/>
                <a:cs typeface="Arial"/>
              </a:rPr>
              <a:t>más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1  </a:t>
            </a:r>
            <a:r>
              <a:rPr sz="3200" spc="-50" dirty="0">
                <a:latin typeface="Arial"/>
                <a:cs typeface="Arial"/>
              </a:rPr>
              <a:t>por </a:t>
            </a:r>
            <a:r>
              <a:rPr sz="3200" spc="-80" dirty="0">
                <a:latin typeface="Arial"/>
                <a:cs typeface="Arial"/>
              </a:rPr>
              <a:t>ciento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partes</a:t>
            </a:r>
            <a:r>
              <a:rPr sz="3200" spc="-46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defectuosas.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96"/>
    </mc:Choice>
    <mc:Fallback xmlns="">
      <p:transition spd="slow" advTm="9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735" y="188023"/>
            <a:ext cx="31502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Simplificación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052" y="1304290"/>
            <a:ext cx="75088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Arial"/>
                <a:cs typeface="Arial"/>
              </a:rPr>
              <a:t>Para </a:t>
            </a:r>
            <a:r>
              <a:rPr sz="1800" spc="-110" dirty="0">
                <a:latin typeface="Arial"/>
                <a:cs typeface="Arial"/>
              </a:rPr>
              <a:t>n= </a:t>
            </a:r>
            <a:r>
              <a:rPr sz="1800" spc="-90" dirty="0">
                <a:latin typeface="Arial"/>
                <a:cs typeface="Arial"/>
              </a:rPr>
              <a:t>8 </a:t>
            </a:r>
            <a:r>
              <a:rPr sz="1800" spc="-95" dirty="0">
                <a:latin typeface="Arial"/>
                <a:cs typeface="Arial"/>
              </a:rPr>
              <a:t>subsitemas,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90" dirty="0">
                <a:latin typeface="Arial"/>
                <a:cs typeface="Arial"/>
              </a:rPr>
              <a:t>agrupan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90" dirty="0">
                <a:latin typeface="Arial"/>
                <a:cs typeface="Arial"/>
              </a:rPr>
              <a:t>4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80" dirty="0">
                <a:latin typeface="Arial"/>
                <a:cs typeface="Arial"/>
              </a:rPr>
              <a:t>acuerdo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spc="-235" dirty="0">
                <a:latin typeface="Arial"/>
                <a:cs typeface="Arial"/>
              </a:rPr>
              <a:t>COHESIÓN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FUNCIONAL.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75" dirty="0">
                <a:latin typeface="Arial"/>
                <a:cs typeface="Arial"/>
              </a:rPr>
              <a:t>Cada </a:t>
            </a:r>
            <a:r>
              <a:rPr sz="1800" spc="-65" dirty="0">
                <a:latin typeface="Arial"/>
                <a:cs typeface="Arial"/>
              </a:rPr>
              <a:t>agrupamiento </a:t>
            </a:r>
            <a:r>
              <a:rPr sz="1800" spc="-35" dirty="0">
                <a:latin typeface="Arial"/>
                <a:cs typeface="Arial"/>
              </a:rPr>
              <a:t>tiene </a:t>
            </a:r>
            <a:r>
              <a:rPr sz="1800" spc="-90" dirty="0">
                <a:latin typeface="Arial"/>
                <a:cs typeface="Arial"/>
              </a:rPr>
              <a:t>4 </a:t>
            </a:r>
            <a:r>
              <a:rPr sz="1800" spc="-105" dirty="0">
                <a:latin typeface="Arial"/>
                <a:cs typeface="Arial"/>
              </a:rPr>
              <a:t>subsistemas. </a:t>
            </a:r>
            <a:r>
              <a:rPr sz="1800" spc="-60" dirty="0">
                <a:latin typeface="Arial"/>
                <a:cs typeface="Arial"/>
              </a:rPr>
              <a:t>n </a:t>
            </a:r>
            <a:r>
              <a:rPr sz="1800" spc="-155" dirty="0">
                <a:latin typeface="Arial"/>
                <a:cs typeface="Arial"/>
              </a:rPr>
              <a:t>=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4.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4002" y="2471673"/>
          <a:ext cx="7625713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0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7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R="8255" algn="ctr">
                        <a:lnSpc>
                          <a:spcPts val="1710"/>
                        </a:lnSpc>
                      </a:pPr>
                      <a:r>
                        <a:rPr sz="1800" i="1" spc="5" dirty="0">
                          <a:latin typeface="Arial"/>
                          <a:cs typeface="Arial"/>
                        </a:rPr>
                        <a:t>1º</a:t>
                      </a:r>
                      <a:r>
                        <a:rPr sz="1800" i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204" dirty="0">
                          <a:latin typeface="Arial"/>
                          <a:cs typeface="Arial"/>
                        </a:rPr>
                        <a:t>AGRUPAMIENTO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1710"/>
                        </a:lnSpc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80" dirty="0">
                          <a:latin typeface="Arial"/>
                          <a:cs typeface="Arial"/>
                        </a:rPr>
                        <a:t>n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65" dirty="0">
                          <a:latin typeface="Arial"/>
                          <a:cs typeface="Arial"/>
                        </a:rPr>
                        <a:t>(n-1)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710"/>
                        </a:lnSpc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710"/>
                        </a:lnSpc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70" dirty="0">
                          <a:latin typeface="Arial"/>
                          <a:cs typeface="Arial"/>
                        </a:rPr>
                        <a:t>(4-1)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710"/>
                        </a:lnSpc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710"/>
                        </a:lnSpc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710"/>
                        </a:lnSpc>
                      </a:pPr>
                      <a:r>
                        <a:rPr sz="1800" i="1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i="1" spc="-295" dirty="0">
                          <a:latin typeface="Arial"/>
                          <a:cs typeface="Arial"/>
                        </a:rPr>
                        <a:t>½</a:t>
                      </a:r>
                      <a:r>
                        <a:rPr sz="1800" i="1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710"/>
                        </a:lnSpc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1710"/>
                        </a:lnSpc>
                      </a:pPr>
                      <a:r>
                        <a:rPr sz="1800" b="1" i="1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800" b="1" i="1" spc="-1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i="1" spc="-1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interfaces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R="8255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spc="5" dirty="0">
                          <a:latin typeface="Arial"/>
                          <a:cs typeface="Arial"/>
                        </a:rPr>
                        <a:t>2º</a:t>
                      </a:r>
                      <a:r>
                        <a:rPr sz="1800" i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204" dirty="0">
                          <a:latin typeface="Arial"/>
                          <a:cs typeface="Arial"/>
                        </a:rPr>
                        <a:t>AGRUPAMIENTO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80" dirty="0">
                          <a:latin typeface="Arial"/>
                          <a:cs typeface="Arial"/>
                        </a:rPr>
                        <a:t>n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65" dirty="0">
                          <a:latin typeface="Arial"/>
                          <a:cs typeface="Arial"/>
                        </a:rPr>
                        <a:t>(n-1)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70" dirty="0">
                          <a:latin typeface="Arial"/>
                          <a:cs typeface="Arial"/>
                        </a:rPr>
                        <a:t>(4-1)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spc="-295" dirty="0">
                          <a:latin typeface="Arial"/>
                          <a:cs typeface="Arial"/>
                        </a:rPr>
                        <a:t>½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i="1" spc="-295" dirty="0">
                          <a:latin typeface="Arial"/>
                          <a:cs typeface="Arial"/>
                        </a:rPr>
                        <a:t>½</a:t>
                      </a:r>
                      <a:r>
                        <a:rPr sz="1800" i="1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-90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2150"/>
                        </a:lnSpc>
                        <a:spcBef>
                          <a:spcPts val="810"/>
                        </a:spcBef>
                      </a:pPr>
                      <a:r>
                        <a:rPr sz="1800" b="1" i="1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800" b="1" i="1" spc="-14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i="1" spc="-1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interfaces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92810" y="3494341"/>
            <a:ext cx="1249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1405" algn="l"/>
              </a:tabLst>
            </a:pPr>
            <a:r>
              <a:rPr sz="2400" b="1" i="1" spc="-3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i="1" spc="-3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b="1" i="1" spc="-4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b="1" i="1" spc="-365" dirty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2400" b="1" i="1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14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b="1" i="1" spc="-12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3560" y="3494341"/>
            <a:ext cx="6139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591185" algn="l"/>
                <a:tab pos="946785" algn="l"/>
                <a:tab pos="1239520" algn="l"/>
                <a:tab pos="4222750" algn="l"/>
                <a:tab pos="4512310" algn="l"/>
              </a:tabLst>
            </a:pPr>
            <a:r>
              <a:rPr sz="2400" b="1" i="1" spc="-204" dirty="0">
                <a:solidFill>
                  <a:srgbClr val="FF0000"/>
                </a:solidFill>
                <a:latin typeface="Arial"/>
                <a:cs typeface="Arial"/>
              </a:rPr>
              <a:t>+	</a:t>
            </a:r>
            <a:r>
              <a:rPr sz="2400" b="1" i="1" spc="-120" dirty="0">
                <a:solidFill>
                  <a:srgbClr val="FF0000"/>
                </a:solidFill>
                <a:latin typeface="Arial"/>
                <a:cs typeface="Arial"/>
              </a:rPr>
              <a:t>6	</a:t>
            </a:r>
            <a:r>
              <a:rPr sz="2400" b="1" i="1" spc="-204" dirty="0">
                <a:solidFill>
                  <a:srgbClr val="FF0000"/>
                </a:solidFill>
                <a:latin typeface="Arial"/>
                <a:cs typeface="Arial"/>
              </a:rPr>
              <a:t>+	</a:t>
            </a:r>
            <a:r>
              <a:rPr sz="2400" b="1" i="1" spc="-120" dirty="0">
                <a:solidFill>
                  <a:srgbClr val="FF0000"/>
                </a:solidFill>
                <a:latin typeface="Arial"/>
                <a:cs typeface="Arial"/>
              </a:rPr>
              <a:t>1	</a:t>
            </a:r>
            <a:r>
              <a:rPr sz="2400" b="1" i="1" spc="-114" dirty="0">
                <a:solidFill>
                  <a:srgbClr val="FF0000"/>
                </a:solidFill>
                <a:latin typeface="Arial"/>
                <a:cs typeface="Arial"/>
              </a:rPr>
              <a:t>(entre</a:t>
            </a:r>
            <a:r>
              <a:rPr sz="2400" b="1" i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160" dirty="0">
                <a:solidFill>
                  <a:srgbClr val="FF0000"/>
                </a:solidFill>
                <a:latin typeface="Arial"/>
                <a:cs typeface="Arial"/>
              </a:rPr>
              <a:t>agrupamientos)	</a:t>
            </a:r>
            <a:r>
              <a:rPr sz="2400" b="1" i="1" spc="-204" dirty="0">
                <a:solidFill>
                  <a:srgbClr val="FF0000"/>
                </a:solidFill>
                <a:latin typeface="Arial"/>
                <a:cs typeface="Arial"/>
              </a:rPr>
              <a:t>=	</a:t>
            </a:r>
            <a:r>
              <a:rPr sz="2400" b="1" i="1" spc="-120" dirty="0">
                <a:solidFill>
                  <a:srgbClr val="FF0000"/>
                </a:solidFill>
                <a:latin typeface="Arial"/>
                <a:cs typeface="Arial"/>
              </a:rPr>
              <a:t>13</a:t>
            </a:r>
            <a:r>
              <a:rPr sz="2400" b="1" i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165" dirty="0">
                <a:solidFill>
                  <a:srgbClr val="FF0000"/>
                </a:solidFill>
                <a:latin typeface="Arial"/>
                <a:cs typeface="Arial"/>
              </a:rPr>
              <a:t>interfaces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257" y="6128067"/>
            <a:ext cx="80956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sistemas </a:t>
            </a:r>
            <a:r>
              <a:rPr sz="1600" spc="-85" dirty="0">
                <a:latin typeface="Arial"/>
                <a:cs typeface="Arial"/>
              </a:rPr>
              <a:t>conectados </a:t>
            </a:r>
            <a:r>
              <a:rPr sz="1600" spc="-30" dirty="0">
                <a:latin typeface="Arial"/>
                <a:cs typeface="Arial"/>
              </a:rPr>
              <a:t>dentro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55" dirty="0">
                <a:latin typeface="Arial"/>
                <a:cs typeface="Arial"/>
              </a:rPr>
              <a:t>un </a:t>
            </a:r>
            <a:r>
              <a:rPr sz="1600" spc="-50" dirty="0">
                <a:latin typeface="Arial"/>
                <a:cs typeface="Arial"/>
              </a:rPr>
              <a:t>grupo </a:t>
            </a:r>
            <a:r>
              <a:rPr sz="1600" spc="-75" dirty="0">
                <a:latin typeface="Arial"/>
                <a:cs typeface="Arial"/>
              </a:rPr>
              <a:t>y </a:t>
            </a:r>
            <a:r>
              <a:rPr sz="1600" spc="-80" dirty="0">
                <a:latin typeface="Arial"/>
                <a:cs typeface="Arial"/>
              </a:rPr>
              <a:t>los </a:t>
            </a:r>
            <a:r>
              <a:rPr sz="1600" spc="-75" dirty="0">
                <a:latin typeface="Arial"/>
                <a:cs typeface="Arial"/>
              </a:rPr>
              <a:t>grupos </a:t>
            </a:r>
            <a:r>
              <a:rPr sz="1600" spc="-60" dirty="0">
                <a:latin typeface="Arial"/>
                <a:cs typeface="Arial"/>
              </a:rPr>
              <a:t>interconectados </a:t>
            </a:r>
            <a:r>
              <a:rPr sz="1600" spc="-80" dirty="0">
                <a:latin typeface="Arial"/>
                <a:cs typeface="Arial"/>
              </a:rPr>
              <a:t>con una </a:t>
            </a:r>
            <a:r>
              <a:rPr sz="1600" spc="-50" dirty="0">
                <a:latin typeface="Arial"/>
                <a:cs typeface="Arial"/>
              </a:rPr>
              <a:t>interfaz</a:t>
            </a:r>
            <a:r>
              <a:rPr sz="1600" spc="32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simple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81400" y="5303773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620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62000" h="76200">
                <a:moveTo>
                  <a:pt x="7620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5303773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1600" y="4648200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0200" y="4879975"/>
            <a:ext cx="457200" cy="288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102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11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9400" y="4879975"/>
            <a:ext cx="457200" cy="288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294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1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9400" y="5630862"/>
            <a:ext cx="457200" cy="29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294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>
              <a:lnSpc>
                <a:spcPts val="212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600" spc="-15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10200" y="5630862"/>
            <a:ext cx="457200" cy="290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102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2120"/>
              </a:lnSpc>
            </a:pPr>
            <a:r>
              <a:rPr sz="1800" spc="-155" dirty="0">
                <a:latin typeface="Arial"/>
                <a:cs typeface="Arial"/>
              </a:rPr>
              <a:t>B</a:t>
            </a:r>
            <a:r>
              <a:rPr sz="1700" spc="-15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00700" y="5921375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19900" y="5921375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19900" y="4648200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00700" y="4648200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00700" y="5175250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9900" y="5175250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36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84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36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484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81600" y="46482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16764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1600" y="6094412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436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8"/>
                </a:lnTo>
                <a:lnTo>
                  <a:pt x="57150" y="352678"/>
                </a:lnTo>
                <a:lnTo>
                  <a:pt x="50419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9" y="342011"/>
                </a:lnTo>
                <a:lnTo>
                  <a:pt x="57150" y="352678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8"/>
                </a:lnTo>
                <a:lnTo>
                  <a:pt x="72195" y="352678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3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3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36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8"/>
                </a:lnTo>
                <a:lnTo>
                  <a:pt x="552323" y="352678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8"/>
                </a:lnTo>
                <a:lnTo>
                  <a:pt x="559053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3" y="342011"/>
                </a:lnTo>
                <a:lnTo>
                  <a:pt x="552323" y="352678"/>
                </a:lnTo>
                <a:lnTo>
                  <a:pt x="592270" y="352678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9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9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5000" y="46482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4648200"/>
            <a:ext cx="0" cy="1446530"/>
          </a:xfrm>
          <a:custGeom>
            <a:avLst/>
            <a:gdLst/>
            <a:ahLst/>
            <a:cxnLst/>
            <a:rect l="l" t="t" r="r" b="b"/>
            <a:pathLst>
              <a:path h="1446529">
                <a:moveTo>
                  <a:pt x="0" y="0"/>
                </a:moveTo>
                <a:lnTo>
                  <a:pt x="0" y="1446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5000" y="6094412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76400" y="4879975"/>
            <a:ext cx="457200" cy="288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764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211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95600" y="4879975"/>
            <a:ext cx="457200" cy="288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95600" y="4879975"/>
            <a:ext cx="457200" cy="2889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>
              <a:lnSpc>
                <a:spcPts val="211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95600" y="5630862"/>
            <a:ext cx="457200" cy="290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8956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>
              <a:lnSpc>
                <a:spcPts val="212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76400" y="5630862"/>
            <a:ext cx="457200" cy="29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676400" y="5630862"/>
            <a:ext cx="457200" cy="2908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2120"/>
              </a:lnSpc>
            </a:pPr>
            <a:r>
              <a:rPr sz="1800" spc="-125" dirty="0">
                <a:latin typeface="Arial"/>
                <a:cs typeface="Arial"/>
              </a:rPr>
              <a:t>A</a:t>
            </a:r>
            <a:r>
              <a:rPr sz="1700" spc="-12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66900" y="5921375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86100" y="5921375"/>
            <a:ext cx="76200" cy="173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86100" y="4648200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66900" y="4648200"/>
            <a:ext cx="76200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66900" y="5175250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86100" y="5175250"/>
            <a:ext cx="762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98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14600" y="49576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098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04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04800" h="76200">
                <a:moveTo>
                  <a:pt x="3048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14600" y="57086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600" y="0"/>
                </a:moveTo>
                <a:lnTo>
                  <a:pt x="228600" y="76200"/>
                </a:lnTo>
                <a:lnTo>
                  <a:pt x="292100" y="44450"/>
                </a:lnTo>
                <a:lnTo>
                  <a:pt x="241300" y="44450"/>
                </a:lnTo>
                <a:lnTo>
                  <a:pt x="241300" y="31750"/>
                </a:lnTo>
                <a:lnTo>
                  <a:pt x="292100" y="31750"/>
                </a:lnTo>
                <a:lnTo>
                  <a:pt x="228600" y="0"/>
                </a:lnTo>
                <a:close/>
              </a:path>
              <a:path w="304800" h="76200">
                <a:moveTo>
                  <a:pt x="228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4800" h="76200">
                <a:moveTo>
                  <a:pt x="292100" y="31750"/>
                </a:moveTo>
                <a:lnTo>
                  <a:pt x="241300" y="31750"/>
                </a:lnTo>
                <a:lnTo>
                  <a:pt x="241300" y="44450"/>
                </a:lnTo>
                <a:lnTo>
                  <a:pt x="292100" y="44450"/>
                </a:lnTo>
                <a:lnTo>
                  <a:pt x="304800" y="38100"/>
                </a:lnTo>
                <a:lnTo>
                  <a:pt x="2921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098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44450" y="308356"/>
                </a:moveTo>
                <a:lnTo>
                  <a:pt x="0" y="381000"/>
                </a:lnTo>
                <a:lnTo>
                  <a:pt x="84836" y="372872"/>
                </a:lnTo>
                <a:lnTo>
                  <a:pt x="72195" y="352678"/>
                </a:lnTo>
                <a:lnTo>
                  <a:pt x="57150" y="352678"/>
                </a:lnTo>
                <a:lnTo>
                  <a:pt x="50418" y="342011"/>
                </a:lnTo>
                <a:lnTo>
                  <a:pt x="61271" y="335228"/>
                </a:lnTo>
                <a:lnTo>
                  <a:pt x="44450" y="308356"/>
                </a:lnTo>
                <a:close/>
              </a:path>
              <a:path w="609600" h="381000">
                <a:moveTo>
                  <a:pt x="61271" y="335228"/>
                </a:moveTo>
                <a:lnTo>
                  <a:pt x="50418" y="342011"/>
                </a:lnTo>
                <a:lnTo>
                  <a:pt x="57150" y="352678"/>
                </a:lnTo>
                <a:lnTo>
                  <a:pt x="67964" y="345919"/>
                </a:lnTo>
                <a:lnTo>
                  <a:pt x="61271" y="335228"/>
                </a:lnTo>
                <a:close/>
              </a:path>
              <a:path w="609600" h="381000">
                <a:moveTo>
                  <a:pt x="67964" y="345919"/>
                </a:moveTo>
                <a:lnTo>
                  <a:pt x="57150" y="352678"/>
                </a:lnTo>
                <a:lnTo>
                  <a:pt x="72195" y="352678"/>
                </a:lnTo>
                <a:lnTo>
                  <a:pt x="67964" y="345919"/>
                </a:lnTo>
                <a:close/>
              </a:path>
              <a:path w="609600" h="381000">
                <a:moveTo>
                  <a:pt x="541599" y="35022"/>
                </a:moveTo>
                <a:lnTo>
                  <a:pt x="61271" y="335228"/>
                </a:lnTo>
                <a:lnTo>
                  <a:pt x="67964" y="345919"/>
                </a:lnTo>
                <a:lnTo>
                  <a:pt x="548292" y="45714"/>
                </a:lnTo>
                <a:lnTo>
                  <a:pt x="541599" y="35022"/>
                </a:lnTo>
                <a:close/>
              </a:path>
              <a:path w="609600" h="381000">
                <a:moveTo>
                  <a:pt x="592270" y="28320"/>
                </a:moveTo>
                <a:lnTo>
                  <a:pt x="552323" y="28320"/>
                </a:lnTo>
                <a:lnTo>
                  <a:pt x="559054" y="38988"/>
                </a:lnTo>
                <a:lnTo>
                  <a:pt x="548292" y="45714"/>
                </a:lnTo>
                <a:lnTo>
                  <a:pt x="565150" y="72643"/>
                </a:lnTo>
                <a:lnTo>
                  <a:pt x="592270" y="28320"/>
                </a:lnTo>
                <a:close/>
              </a:path>
              <a:path w="609600" h="381000">
                <a:moveTo>
                  <a:pt x="552323" y="28320"/>
                </a:moveTo>
                <a:lnTo>
                  <a:pt x="541599" y="35022"/>
                </a:lnTo>
                <a:lnTo>
                  <a:pt x="548292" y="45714"/>
                </a:lnTo>
                <a:lnTo>
                  <a:pt x="559054" y="38988"/>
                </a:lnTo>
                <a:lnTo>
                  <a:pt x="552323" y="28320"/>
                </a:lnTo>
                <a:close/>
              </a:path>
              <a:path w="609600" h="381000">
                <a:moveTo>
                  <a:pt x="609600" y="0"/>
                </a:moveTo>
                <a:lnTo>
                  <a:pt x="524763" y="8127"/>
                </a:lnTo>
                <a:lnTo>
                  <a:pt x="541599" y="35022"/>
                </a:lnTo>
                <a:lnTo>
                  <a:pt x="552323" y="28320"/>
                </a:lnTo>
                <a:lnTo>
                  <a:pt x="592270" y="28320"/>
                </a:lnTo>
                <a:lnTo>
                  <a:pt x="609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09800" y="5181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541599" y="345977"/>
                </a:moveTo>
                <a:lnTo>
                  <a:pt x="524763" y="372872"/>
                </a:lnTo>
                <a:lnTo>
                  <a:pt x="609600" y="381000"/>
                </a:lnTo>
                <a:lnTo>
                  <a:pt x="592270" y="352678"/>
                </a:lnTo>
                <a:lnTo>
                  <a:pt x="552323" y="352678"/>
                </a:lnTo>
                <a:lnTo>
                  <a:pt x="541599" y="345977"/>
                </a:lnTo>
                <a:close/>
              </a:path>
              <a:path w="609600" h="381000">
                <a:moveTo>
                  <a:pt x="548292" y="335285"/>
                </a:moveTo>
                <a:lnTo>
                  <a:pt x="541599" y="345977"/>
                </a:lnTo>
                <a:lnTo>
                  <a:pt x="552323" y="352678"/>
                </a:lnTo>
                <a:lnTo>
                  <a:pt x="559054" y="342011"/>
                </a:lnTo>
                <a:lnTo>
                  <a:pt x="548292" y="335285"/>
                </a:lnTo>
                <a:close/>
              </a:path>
              <a:path w="609600" h="381000">
                <a:moveTo>
                  <a:pt x="565150" y="308356"/>
                </a:moveTo>
                <a:lnTo>
                  <a:pt x="548292" y="335285"/>
                </a:lnTo>
                <a:lnTo>
                  <a:pt x="559054" y="342011"/>
                </a:lnTo>
                <a:lnTo>
                  <a:pt x="552323" y="352678"/>
                </a:lnTo>
                <a:lnTo>
                  <a:pt x="592270" y="352678"/>
                </a:lnTo>
                <a:lnTo>
                  <a:pt x="565150" y="308356"/>
                </a:lnTo>
                <a:close/>
              </a:path>
              <a:path w="609600" h="381000">
                <a:moveTo>
                  <a:pt x="67964" y="35080"/>
                </a:moveTo>
                <a:lnTo>
                  <a:pt x="61271" y="45771"/>
                </a:lnTo>
                <a:lnTo>
                  <a:pt x="541599" y="345977"/>
                </a:lnTo>
                <a:lnTo>
                  <a:pt x="548292" y="335285"/>
                </a:lnTo>
                <a:lnTo>
                  <a:pt x="67964" y="35080"/>
                </a:lnTo>
                <a:close/>
              </a:path>
              <a:path w="609600" h="381000">
                <a:moveTo>
                  <a:pt x="0" y="0"/>
                </a:moveTo>
                <a:lnTo>
                  <a:pt x="44450" y="72643"/>
                </a:lnTo>
                <a:lnTo>
                  <a:pt x="61271" y="45771"/>
                </a:lnTo>
                <a:lnTo>
                  <a:pt x="50418" y="38988"/>
                </a:lnTo>
                <a:lnTo>
                  <a:pt x="57150" y="28320"/>
                </a:lnTo>
                <a:lnTo>
                  <a:pt x="72195" y="28320"/>
                </a:lnTo>
                <a:lnTo>
                  <a:pt x="84836" y="8127"/>
                </a:lnTo>
                <a:lnTo>
                  <a:pt x="0" y="0"/>
                </a:lnTo>
                <a:close/>
              </a:path>
              <a:path w="609600" h="381000">
                <a:moveTo>
                  <a:pt x="57150" y="28320"/>
                </a:moveTo>
                <a:lnTo>
                  <a:pt x="50418" y="38988"/>
                </a:lnTo>
                <a:lnTo>
                  <a:pt x="61271" y="45771"/>
                </a:lnTo>
                <a:lnTo>
                  <a:pt x="67964" y="35080"/>
                </a:lnTo>
                <a:lnTo>
                  <a:pt x="57150" y="28320"/>
                </a:lnTo>
                <a:close/>
              </a:path>
              <a:path w="609600" h="381000">
                <a:moveTo>
                  <a:pt x="72195" y="28320"/>
                </a:moveTo>
                <a:lnTo>
                  <a:pt x="57150" y="28320"/>
                </a:lnTo>
                <a:lnTo>
                  <a:pt x="67964" y="35080"/>
                </a:lnTo>
                <a:lnTo>
                  <a:pt x="72195" y="2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Audio 5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0"/>
    </mc:Choice>
    <mc:Fallback xmlns="">
      <p:transition spd="slow" advTm="21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9810" y="462915"/>
            <a:ext cx="3025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Compa</a:t>
            </a:r>
            <a:r>
              <a:rPr spc="-240" dirty="0"/>
              <a:t>r</a:t>
            </a:r>
            <a:r>
              <a:rPr spc="-270" dirty="0"/>
              <a:t>ac</a:t>
            </a:r>
            <a:r>
              <a:rPr spc="-140" dirty="0"/>
              <a:t>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557" y="2340609"/>
            <a:ext cx="5742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3563620" algn="l"/>
              </a:tabLst>
            </a:pPr>
            <a:r>
              <a:rPr sz="3200" b="1" spc="-325" dirty="0">
                <a:solidFill>
                  <a:srgbClr val="FF0000"/>
                </a:solidFill>
                <a:latin typeface="Arial"/>
                <a:cs typeface="Arial"/>
              </a:rPr>
              <a:t>Sin</a:t>
            </a:r>
            <a:r>
              <a:rPr sz="3200" b="1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25" dirty="0">
                <a:solidFill>
                  <a:srgbClr val="FF0000"/>
                </a:solidFill>
                <a:latin typeface="Arial"/>
                <a:cs typeface="Arial"/>
              </a:rPr>
              <a:t>simplificación:	</a:t>
            </a:r>
            <a:r>
              <a:rPr sz="3200" b="1" spc="-160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b="1" spc="-2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04" dirty="0">
                <a:solidFill>
                  <a:srgbClr val="FF0000"/>
                </a:solidFill>
                <a:latin typeface="Arial"/>
                <a:cs typeface="Arial"/>
              </a:rPr>
              <a:t>interfaces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557" y="3511867"/>
            <a:ext cx="56800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365" dirty="0">
                <a:solidFill>
                  <a:srgbClr val="00AF50"/>
                </a:solidFill>
                <a:latin typeface="Arial"/>
                <a:cs typeface="Arial"/>
              </a:rPr>
              <a:t>Con </a:t>
            </a:r>
            <a:r>
              <a:rPr sz="3200" b="1" spc="-225" dirty="0">
                <a:solidFill>
                  <a:srgbClr val="00AF50"/>
                </a:solidFill>
                <a:latin typeface="Arial"/>
                <a:cs typeface="Arial"/>
              </a:rPr>
              <a:t>simplificación </a:t>
            </a:r>
            <a:r>
              <a:rPr sz="3200" b="1" spc="-160" dirty="0">
                <a:solidFill>
                  <a:srgbClr val="00AF50"/>
                </a:solidFill>
                <a:latin typeface="Arial"/>
                <a:cs typeface="Arial"/>
              </a:rPr>
              <a:t>13</a:t>
            </a:r>
            <a:r>
              <a:rPr sz="3200" b="1" spc="-5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3200" b="1" spc="-210" dirty="0">
                <a:solidFill>
                  <a:srgbClr val="00AF50"/>
                </a:solidFill>
                <a:latin typeface="Arial"/>
                <a:cs typeface="Arial"/>
              </a:rPr>
              <a:t>interfaces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7"/>
    </mc:Choice>
    <mc:Fallback xmlns="">
      <p:transition spd="slow" advTm="6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3610" y="462915"/>
            <a:ext cx="31794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A</a:t>
            </a:r>
            <a:r>
              <a:rPr spc="-365" dirty="0"/>
              <a:t>c</a:t>
            </a:r>
            <a:r>
              <a:rPr spc="-135" dirty="0"/>
              <a:t>oplam</a:t>
            </a:r>
            <a:r>
              <a:rPr spc="-75" dirty="0"/>
              <a:t>i</a:t>
            </a:r>
            <a:r>
              <a:rPr spc="-200" dirty="0"/>
              <a:t>e</a:t>
            </a:r>
            <a:r>
              <a:rPr spc="-240" dirty="0"/>
              <a:t>n</a:t>
            </a:r>
            <a:r>
              <a:rPr spc="215" dirty="0"/>
              <a:t>t</a:t>
            </a:r>
            <a:r>
              <a:rPr spc="-130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08454"/>
            <a:ext cx="7853045" cy="412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i="1" spc="-540" dirty="0">
                <a:latin typeface="Arial"/>
                <a:cs typeface="Arial"/>
              </a:rPr>
              <a:t>Es </a:t>
            </a:r>
            <a:r>
              <a:rPr sz="3200" i="1" spc="-135" dirty="0">
                <a:latin typeface="Arial"/>
                <a:cs typeface="Arial"/>
              </a:rPr>
              <a:t>el </a:t>
            </a:r>
            <a:r>
              <a:rPr sz="3200" i="1" spc="-260" dirty="0">
                <a:latin typeface="Arial"/>
                <a:cs typeface="Arial"/>
              </a:rPr>
              <a:t>grado </a:t>
            </a:r>
            <a:r>
              <a:rPr sz="3200" i="1" spc="-210" dirty="0">
                <a:latin typeface="Arial"/>
                <a:cs typeface="Arial"/>
              </a:rPr>
              <a:t>en </a:t>
            </a:r>
            <a:r>
              <a:rPr sz="3200" i="1" spc="-135" dirty="0">
                <a:latin typeface="Arial"/>
                <a:cs typeface="Arial"/>
              </a:rPr>
              <a:t>el </a:t>
            </a:r>
            <a:r>
              <a:rPr sz="3200" i="1" spc="-250" dirty="0">
                <a:latin typeface="Arial"/>
                <a:cs typeface="Arial"/>
              </a:rPr>
              <a:t>cuál </a:t>
            </a:r>
            <a:r>
              <a:rPr sz="3200" i="1" spc="-290" dirty="0">
                <a:latin typeface="Arial"/>
                <a:cs typeface="Arial"/>
              </a:rPr>
              <a:t>los </a:t>
            </a:r>
            <a:r>
              <a:rPr sz="3200" i="1" spc="-265" dirty="0">
                <a:latin typeface="Arial"/>
                <a:cs typeface="Arial"/>
              </a:rPr>
              <a:t>módulos </a:t>
            </a:r>
            <a:r>
              <a:rPr sz="3200" i="1" spc="-340" dirty="0">
                <a:latin typeface="Arial"/>
                <a:cs typeface="Arial"/>
              </a:rPr>
              <a:t>se  </a:t>
            </a:r>
            <a:r>
              <a:rPr sz="3200" i="1" spc="-210" dirty="0">
                <a:latin typeface="Arial"/>
                <a:cs typeface="Arial"/>
              </a:rPr>
              <a:t>interconectan </a:t>
            </a:r>
            <a:r>
              <a:rPr sz="3200" i="1" spc="-235" dirty="0">
                <a:latin typeface="Arial"/>
                <a:cs typeface="Arial"/>
              </a:rPr>
              <a:t>o </a:t>
            </a:r>
            <a:r>
              <a:rPr sz="3200" i="1" spc="-340" dirty="0">
                <a:latin typeface="Arial"/>
                <a:cs typeface="Arial"/>
              </a:rPr>
              <a:t>se </a:t>
            </a:r>
            <a:r>
              <a:rPr sz="3200" i="1" spc="-210" dirty="0">
                <a:latin typeface="Arial"/>
                <a:cs typeface="Arial"/>
              </a:rPr>
              <a:t>relacionan </a:t>
            </a:r>
            <a:r>
              <a:rPr sz="3200" i="1" spc="-145" dirty="0">
                <a:latin typeface="Arial"/>
                <a:cs typeface="Arial"/>
              </a:rPr>
              <a:t>entre </a:t>
            </a:r>
            <a:r>
              <a:rPr sz="3200" i="1" spc="-200" dirty="0">
                <a:latin typeface="Arial"/>
                <a:cs typeface="Arial"/>
              </a:rPr>
              <a:t>ellos. </a:t>
            </a:r>
            <a:r>
              <a:rPr sz="3200" i="1" spc="-254" dirty="0">
                <a:latin typeface="Arial"/>
                <a:cs typeface="Arial"/>
              </a:rPr>
              <a:t>Da  </a:t>
            </a:r>
            <a:r>
              <a:rPr sz="3200" i="1" spc="-155" dirty="0">
                <a:latin typeface="Arial"/>
                <a:cs typeface="Arial"/>
              </a:rPr>
              <a:t>la </a:t>
            </a:r>
            <a:r>
              <a:rPr sz="3200" i="1" spc="-180" dirty="0">
                <a:latin typeface="Arial"/>
                <a:cs typeface="Arial"/>
              </a:rPr>
              <a:t>idea </a:t>
            </a:r>
            <a:r>
              <a:rPr sz="3200" i="1" spc="-204" dirty="0">
                <a:latin typeface="Arial"/>
                <a:cs typeface="Arial"/>
              </a:rPr>
              <a:t>de </a:t>
            </a:r>
            <a:r>
              <a:rPr sz="3200" i="1" spc="-235" dirty="0">
                <a:latin typeface="Arial"/>
                <a:cs typeface="Arial"/>
              </a:rPr>
              <a:t>cuánto </a:t>
            </a:r>
            <a:r>
              <a:rPr sz="3200" i="1" spc="-210" dirty="0">
                <a:latin typeface="Arial"/>
                <a:cs typeface="Arial"/>
              </a:rPr>
              <a:t>depende </a:t>
            </a:r>
            <a:r>
              <a:rPr sz="3200" i="1" spc="-240" dirty="0">
                <a:latin typeface="Arial"/>
                <a:cs typeface="Arial"/>
              </a:rPr>
              <a:t>uno </a:t>
            </a:r>
            <a:r>
              <a:rPr sz="3200" i="1" spc="-204" dirty="0">
                <a:latin typeface="Arial"/>
                <a:cs typeface="Arial"/>
              </a:rPr>
              <a:t>de</a:t>
            </a:r>
            <a:r>
              <a:rPr sz="3200" i="1" spc="-55" dirty="0">
                <a:latin typeface="Arial"/>
                <a:cs typeface="Arial"/>
              </a:rPr>
              <a:t> </a:t>
            </a:r>
            <a:r>
              <a:rPr sz="3200" i="1" spc="-125" dirty="0">
                <a:latin typeface="Arial"/>
                <a:cs typeface="Arial"/>
              </a:rPr>
              <a:t>otro.</a:t>
            </a:r>
            <a:endParaRPr sz="3200" i="1" dirty="0">
              <a:latin typeface="Arial"/>
              <a:cs typeface="Arial"/>
            </a:endParaRPr>
          </a:p>
          <a:p>
            <a:pPr marL="355600" marR="462280" indent="-342900" algn="just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3200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sistema </a:t>
            </a:r>
            <a:r>
              <a:rPr sz="3200" spc="-3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 </a:t>
            </a:r>
            <a:r>
              <a:rPr sz="3200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altamente </a:t>
            </a:r>
            <a:r>
              <a:rPr sz="3200" spc="-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eficiente </a:t>
            </a:r>
            <a:r>
              <a:rPr sz="3200" spc="-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 </a:t>
            </a:r>
            <a:r>
              <a:rPr sz="3200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eficaz  </a:t>
            </a:r>
            <a:r>
              <a:rPr sz="3200" spc="-2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cuando </a:t>
            </a:r>
            <a:r>
              <a:rPr sz="3200" spc="-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tiene </a:t>
            </a:r>
            <a:r>
              <a:rPr sz="3200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una </a:t>
            </a:r>
            <a:r>
              <a:rPr sz="3200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muy </a:t>
            </a:r>
            <a:r>
              <a:rPr sz="3200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alta </a:t>
            </a:r>
            <a:r>
              <a:rPr sz="3200" spc="-2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cohesión  </a:t>
            </a:r>
            <a:r>
              <a:rPr sz="3200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funcional </a:t>
            </a:r>
            <a:r>
              <a:rPr sz="3200" spc="-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 </a:t>
            </a:r>
            <a:r>
              <a:rPr sz="3200" spc="-2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 </a:t>
            </a:r>
            <a:r>
              <a:rPr sz="3200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muy </a:t>
            </a:r>
            <a:r>
              <a:rPr sz="3200" spc="-1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bajo</a:t>
            </a:r>
            <a:r>
              <a:rPr sz="3200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acoplamiento.</a:t>
            </a:r>
            <a:endParaRPr sz="3200" dirty="0">
              <a:latin typeface="Arial"/>
              <a:cs typeface="Arial"/>
            </a:endParaRPr>
          </a:p>
          <a:p>
            <a:pPr marL="355600" marR="52069" indent="-342900" algn="just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80" dirty="0">
                <a:latin typeface="Arial"/>
                <a:cs typeface="Arial"/>
              </a:rPr>
              <a:t>El </a:t>
            </a:r>
            <a:r>
              <a:rPr sz="3200" b="1" spc="-484" dirty="0">
                <a:latin typeface="Arial"/>
                <a:cs typeface="Arial"/>
              </a:rPr>
              <a:t>BAJO </a:t>
            </a:r>
            <a:r>
              <a:rPr lang="es-AR" sz="3200" b="1" spc="-484" dirty="0">
                <a:latin typeface="Arial"/>
                <a:cs typeface="Arial"/>
              </a:rPr>
              <a:t>  </a:t>
            </a:r>
            <a:r>
              <a:rPr sz="3200" b="1" spc="-360" dirty="0">
                <a:latin typeface="Arial"/>
                <a:cs typeface="Arial"/>
              </a:rPr>
              <a:t>ACOPLAMIENTO </a:t>
            </a:r>
            <a:r>
              <a:rPr lang="es-AR" sz="3200" b="1" spc="-360" dirty="0">
                <a:latin typeface="Arial"/>
                <a:cs typeface="Arial"/>
              </a:rPr>
              <a:t>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55" dirty="0">
                <a:latin typeface="Arial"/>
                <a:cs typeface="Arial"/>
              </a:rPr>
              <a:t>una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90" dirty="0">
                <a:latin typeface="Arial"/>
                <a:cs typeface="Arial"/>
              </a:rPr>
              <a:t>las </a:t>
            </a:r>
            <a:r>
              <a:rPr sz="3200" spc="-150" dirty="0">
                <a:latin typeface="Arial"/>
                <a:cs typeface="Arial"/>
              </a:rPr>
              <a:t>metas 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90" dirty="0">
                <a:latin typeface="Arial"/>
                <a:cs typeface="Arial"/>
              </a:rPr>
              <a:t>objetivos del </a:t>
            </a:r>
            <a:r>
              <a:rPr sz="3200" spc="-135" dirty="0">
                <a:latin typeface="Arial"/>
                <a:cs typeface="Arial"/>
              </a:rPr>
              <a:t>diseño </a:t>
            </a:r>
            <a:r>
              <a:rPr sz="3200" spc="-145" dirty="0">
                <a:latin typeface="Arial"/>
                <a:cs typeface="Arial"/>
              </a:rPr>
              <a:t>de</a:t>
            </a:r>
            <a:r>
              <a:rPr sz="3200" spc="-395" dirty="0">
                <a:latin typeface="Arial"/>
                <a:cs typeface="Arial"/>
              </a:rPr>
              <a:t> </a:t>
            </a:r>
            <a:r>
              <a:rPr sz="3200" spc="-170" dirty="0">
                <a:latin typeface="Arial"/>
                <a:cs typeface="Arial"/>
              </a:rPr>
              <a:t>sistemas.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2"/>
    </mc:Choice>
    <mc:Fallback xmlns="">
      <p:transition spd="slow" advTm="3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Desacoplamiento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695488"/>
            <a:ext cx="8463280" cy="466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1755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229" dirty="0">
                <a:latin typeface="Arial"/>
                <a:cs typeface="Arial"/>
              </a:rPr>
              <a:t>Desacoplamiento: </a:t>
            </a:r>
            <a:r>
              <a:rPr sz="3200" spc="-235" dirty="0">
                <a:latin typeface="Arial"/>
                <a:cs typeface="Arial"/>
              </a:rPr>
              <a:t>existencia </a:t>
            </a:r>
            <a:r>
              <a:rPr sz="3200" spc="-204" dirty="0">
                <a:latin typeface="Arial"/>
                <a:cs typeface="Arial"/>
              </a:rPr>
              <a:t>de </a:t>
            </a:r>
            <a:r>
              <a:rPr sz="3200" spc="-155" dirty="0">
                <a:latin typeface="Arial"/>
                <a:cs typeface="Arial"/>
              </a:rPr>
              <a:t>una  </a:t>
            </a:r>
            <a:r>
              <a:rPr sz="3200" spc="-125" dirty="0">
                <a:latin typeface="Arial"/>
                <a:cs typeface="Arial"/>
              </a:rPr>
              <a:t>independencia </a:t>
            </a:r>
            <a:r>
              <a:rPr sz="3200" spc="-60" dirty="0">
                <a:latin typeface="Arial"/>
                <a:cs typeface="Arial"/>
              </a:rPr>
              <a:t>entre </a:t>
            </a:r>
            <a:r>
              <a:rPr sz="3200" spc="-185" dirty="0">
                <a:latin typeface="Arial"/>
                <a:cs typeface="Arial"/>
              </a:rPr>
              <a:t>dos </a:t>
            </a:r>
            <a:r>
              <a:rPr sz="3200" spc="-114" dirty="0">
                <a:latin typeface="Arial"/>
                <a:cs typeface="Arial"/>
              </a:rPr>
              <a:t>elementos. </a:t>
            </a:r>
            <a:r>
              <a:rPr sz="3200" spc="-320" dirty="0">
                <a:latin typeface="Arial"/>
                <a:cs typeface="Arial"/>
              </a:rPr>
              <a:t>Si </a:t>
            </a:r>
            <a:r>
              <a:rPr sz="3200" spc="-275" dirty="0">
                <a:latin typeface="Arial"/>
                <a:cs typeface="Arial"/>
              </a:rPr>
              <a:t>se  </a:t>
            </a:r>
            <a:r>
              <a:rPr sz="3200" spc="-125" dirty="0">
                <a:latin typeface="Arial"/>
                <a:cs typeface="Arial"/>
              </a:rPr>
              <a:t>traslada </a:t>
            </a:r>
            <a:r>
              <a:rPr sz="3200" spc="-155" dirty="0">
                <a:latin typeface="Arial"/>
                <a:cs typeface="Arial"/>
              </a:rPr>
              <a:t>este </a:t>
            </a:r>
            <a:r>
              <a:rPr sz="3200" spc="-125" dirty="0">
                <a:latin typeface="Arial"/>
                <a:cs typeface="Arial"/>
              </a:rPr>
              <a:t>concepto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75" dirty="0">
                <a:latin typeface="Arial"/>
                <a:cs typeface="Arial"/>
              </a:rPr>
              <a:t>sistemas, </a:t>
            </a:r>
            <a:r>
              <a:rPr sz="3200" spc="-275" dirty="0">
                <a:latin typeface="Arial"/>
                <a:cs typeface="Arial"/>
              </a:rPr>
              <a:t>se </a:t>
            </a:r>
            <a:r>
              <a:rPr sz="3200" spc="-85" dirty="0">
                <a:latin typeface="Arial"/>
                <a:cs typeface="Arial"/>
              </a:rPr>
              <a:t>tendrán  </a:t>
            </a:r>
            <a:r>
              <a:rPr sz="3200" spc="-185" dirty="0">
                <a:latin typeface="Arial"/>
                <a:cs typeface="Arial"/>
              </a:rPr>
              <a:t>dos sistemas </a:t>
            </a:r>
            <a:r>
              <a:rPr sz="3200" spc="-229" dirty="0">
                <a:latin typeface="Arial"/>
                <a:cs typeface="Arial"/>
              </a:rPr>
              <a:t>cuyas </a:t>
            </a:r>
            <a:r>
              <a:rPr sz="3200" spc="-120" dirty="0">
                <a:latin typeface="Arial"/>
                <a:cs typeface="Arial"/>
              </a:rPr>
              <a:t>funciones </a:t>
            </a:r>
            <a:r>
              <a:rPr sz="3200" spc="-114" dirty="0">
                <a:latin typeface="Arial"/>
                <a:cs typeface="Arial"/>
              </a:rPr>
              <a:t>podrán </a:t>
            </a:r>
            <a:r>
              <a:rPr sz="3200" spc="-160" dirty="0">
                <a:latin typeface="Arial"/>
                <a:cs typeface="Arial"/>
              </a:rPr>
              <a:t>realizarse  </a:t>
            </a:r>
            <a:r>
              <a:rPr sz="3200" spc="-145" dirty="0">
                <a:latin typeface="Arial"/>
                <a:cs typeface="Arial"/>
              </a:rPr>
              <a:t>sin </a:t>
            </a:r>
            <a:r>
              <a:rPr sz="3200" spc="-45" dirty="0">
                <a:latin typeface="Arial"/>
                <a:cs typeface="Arial"/>
              </a:rPr>
              <a:t>recurrir </a:t>
            </a:r>
            <a:r>
              <a:rPr sz="3200" spc="-100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sistema </a:t>
            </a:r>
            <a:r>
              <a:rPr sz="3200" spc="-114" dirty="0">
                <a:latin typeface="Arial"/>
                <a:cs typeface="Arial"/>
              </a:rPr>
              <a:t>al</a:t>
            </a:r>
            <a:r>
              <a:rPr sz="3200" spc="-465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otro.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spc="-175" dirty="0">
                <a:latin typeface="Arial"/>
                <a:cs typeface="Arial"/>
              </a:rPr>
              <a:t>Cuanto </a:t>
            </a:r>
            <a:r>
              <a:rPr sz="3200" spc="-135" dirty="0">
                <a:latin typeface="Arial"/>
                <a:cs typeface="Arial"/>
              </a:rPr>
              <a:t>mayor </a:t>
            </a:r>
            <a:r>
              <a:rPr sz="3200" spc="-85" dirty="0">
                <a:latin typeface="Arial"/>
                <a:cs typeface="Arial"/>
              </a:rPr>
              <a:t>intercambio </a:t>
            </a:r>
            <a:r>
              <a:rPr sz="3200" spc="-114" dirty="0">
                <a:latin typeface="Arial"/>
                <a:cs typeface="Arial"/>
              </a:rPr>
              <a:t>realicen </a:t>
            </a:r>
            <a:r>
              <a:rPr sz="3200" spc="-185" dirty="0">
                <a:latin typeface="Arial"/>
                <a:cs typeface="Arial"/>
              </a:rPr>
              <a:t>dos</a:t>
            </a:r>
            <a:r>
              <a:rPr sz="3200" spc="-325" dirty="0">
                <a:latin typeface="Arial"/>
                <a:cs typeface="Arial"/>
              </a:rPr>
              <a:t> </a:t>
            </a:r>
            <a:r>
              <a:rPr sz="3200" spc="-175" dirty="0">
                <a:latin typeface="Arial"/>
                <a:cs typeface="Arial"/>
              </a:rPr>
              <a:t>sistemas,  </a:t>
            </a:r>
            <a:r>
              <a:rPr sz="3200" spc="-135" dirty="0">
                <a:latin typeface="Arial"/>
                <a:cs typeface="Arial"/>
              </a:rPr>
              <a:t>mayor </a:t>
            </a:r>
            <a:r>
              <a:rPr sz="3200" spc="-170" dirty="0">
                <a:latin typeface="Arial"/>
                <a:cs typeface="Arial"/>
              </a:rPr>
              <a:t>acoplados </a:t>
            </a:r>
            <a:r>
              <a:rPr sz="3200" spc="-145" dirty="0">
                <a:latin typeface="Arial"/>
                <a:cs typeface="Arial"/>
              </a:rPr>
              <a:t>estarán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55" dirty="0">
                <a:latin typeface="Arial"/>
                <a:cs typeface="Arial"/>
              </a:rPr>
              <a:t>por </a:t>
            </a:r>
            <a:r>
              <a:rPr sz="3200" spc="-35" dirty="0">
                <a:latin typeface="Arial"/>
                <a:cs typeface="Arial"/>
              </a:rPr>
              <a:t>lo tanto </a:t>
            </a:r>
            <a:r>
              <a:rPr sz="3200" spc="-85" dirty="0">
                <a:latin typeface="Arial"/>
                <a:cs typeface="Arial"/>
              </a:rPr>
              <a:t>tendrán  </a:t>
            </a:r>
            <a:r>
              <a:rPr sz="3200" spc="-135" dirty="0">
                <a:latin typeface="Arial"/>
                <a:cs typeface="Arial"/>
              </a:rPr>
              <a:t>mayor </a:t>
            </a:r>
            <a:r>
              <a:rPr sz="3200" spc="-95" dirty="0">
                <a:latin typeface="Arial"/>
                <a:cs typeface="Arial"/>
              </a:rPr>
              <a:t>conocimiento </a:t>
            </a:r>
            <a:r>
              <a:rPr sz="3200" spc="-100" dirty="0">
                <a:latin typeface="Arial"/>
                <a:cs typeface="Arial"/>
              </a:rPr>
              <a:t>uno </a:t>
            </a:r>
            <a:r>
              <a:rPr sz="3200" spc="-150" dirty="0">
                <a:latin typeface="Arial"/>
                <a:cs typeface="Arial"/>
              </a:rPr>
              <a:t>de</a:t>
            </a:r>
            <a:r>
              <a:rPr sz="3200" spc="-36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otro.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6"/>
    </mc:Choice>
    <mc:Fallback xmlns="">
      <p:transition spd="slow" advTm="1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6561137"/>
            <a:ext cx="1066800" cy="296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3820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731770">
              <a:lnSpc>
                <a:spcPct val="100000"/>
              </a:lnSpc>
              <a:spcBef>
                <a:spcPts val="280"/>
              </a:spcBef>
            </a:pPr>
            <a:r>
              <a:rPr sz="3200" b="1" i="1" spc="-240" dirty="0">
                <a:latin typeface="Arial"/>
                <a:cs typeface="Arial"/>
              </a:rPr>
              <a:t>Desacoplamiento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5449" y="3718887"/>
            <a:ext cx="16764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5449" y="3718887"/>
            <a:ext cx="16764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45"/>
              </a:spcBef>
            </a:pPr>
            <a:r>
              <a:rPr sz="1400" spc="-95" dirty="0">
                <a:latin typeface="Arial"/>
                <a:cs typeface="Arial"/>
              </a:rPr>
              <a:t>Subsistema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de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45" dirty="0">
                <a:latin typeface="Arial"/>
                <a:cs typeface="Arial"/>
              </a:rPr>
              <a:t>Materias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Primas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7549" y="3763337"/>
            <a:ext cx="1459230" cy="652780"/>
          </a:xfrm>
          <a:custGeom>
            <a:avLst/>
            <a:gdLst/>
            <a:ahLst/>
            <a:cxnLst/>
            <a:rect l="l" t="t" r="r" b="b"/>
            <a:pathLst>
              <a:path w="1459229" h="652780">
                <a:moveTo>
                  <a:pt x="0" y="630174"/>
                </a:moveTo>
                <a:lnTo>
                  <a:pt x="27669" y="604103"/>
                </a:lnTo>
                <a:lnTo>
                  <a:pt x="42137" y="590941"/>
                </a:lnTo>
                <a:lnTo>
                  <a:pt x="46891" y="586664"/>
                </a:lnTo>
                <a:lnTo>
                  <a:pt x="45416" y="587248"/>
                </a:lnTo>
                <a:lnTo>
                  <a:pt x="41201" y="588668"/>
                </a:lnTo>
                <a:lnTo>
                  <a:pt x="37733" y="586899"/>
                </a:lnTo>
                <a:lnTo>
                  <a:pt x="38497" y="577919"/>
                </a:lnTo>
                <a:lnTo>
                  <a:pt x="66675" y="522224"/>
                </a:lnTo>
                <a:lnTo>
                  <a:pt x="107108" y="465724"/>
                </a:lnTo>
                <a:lnTo>
                  <a:pt x="152400" y="412750"/>
                </a:lnTo>
                <a:lnTo>
                  <a:pt x="181014" y="382337"/>
                </a:lnTo>
                <a:lnTo>
                  <a:pt x="215868" y="348234"/>
                </a:lnTo>
                <a:lnTo>
                  <a:pt x="251912" y="313844"/>
                </a:lnTo>
                <a:lnTo>
                  <a:pt x="284099" y="282575"/>
                </a:lnTo>
                <a:lnTo>
                  <a:pt x="310943" y="254968"/>
                </a:lnTo>
                <a:lnTo>
                  <a:pt x="339368" y="199588"/>
                </a:lnTo>
                <a:lnTo>
                  <a:pt x="345122" y="179385"/>
                </a:lnTo>
                <a:lnTo>
                  <a:pt x="347375" y="172324"/>
                </a:lnTo>
                <a:lnTo>
                  <a:pt x="349218" y="173212"/>
                </a:lnTo>
                <a:lnTo>
                  <a:pt x="353739" y="176856"/>
                </a:lnTo>
                <a:lnTo>
                  <a:pt x="364029" y="178063"/>
                </a:lnTo>
                <a:lnTo>
                  <a:pt x="414274" y="152400"/>
                </a:lnTo>
                <a:lnTo>
                  <a:pt x="459771" y="110474"/>
                </a:lnTo>
                <a:lnTo>
                  <a:pt x="480639" y="87374"/>
                </a:lnTo>
                <a:lnTo>
                  <a:pt x="501650" y="65024"/>
                </a:lnTo>
                <a:lnTo>
                  <a:pt x="515614" y="56193"/>
                </a:lnTo>
                <a:lnTo>
                  <a:pt x="532399" y="51530"/>
                </a:lnTo>
                <a:lnTo>
                  <a:pt x="550066" y="48057"/>
                </a:lnTo>
                <a:lnTo>
                  <a:pt x="566674" y="42799"/>
                </a:lnTo>
                <a:lnTo>
                  <a:pt x="583801" y="33450"/>
                </a:lnTo>
                <a:lnTo>
                  <a:pt x="599868" y="22590"/>
                </a:lnTo>
                <a:lnTo>
                  <a:pt x="615626" y="11134"/>
                </a:lnTo>
                <a:lnTo>
                  <a:pt x="631825" y="0"/>
                </a:lnTo>
                <a:lnTo>
                  <a:pt x="676058" y="3446"/>
                </a:lnTo>
                <a:lnTo>
                  <a:pt x="720328" y="6143"/>
                </a:lnTo>
                <a:lnTo>
                  <a:pt x="764002" y="10912"/>
                </a:lnTo>
                <a:lnTo>
                  <a:pt x="806450" y="20574"/>
                </a:lnTo>
                <a:lnTo>
                  <a:pt x="818514" y="28858"/>
                </a:lnTo>
                <a:lnTo>
                  <a:pt x="827913" y="41608"/>
                </a:lnTo>
                <a:lnTo>
                  <a:pt x="837311" y="54953"/>
                </a:lnTo>
                <a:lnTo>
                  <a:pt x="849376" y="65024"/>
                </a:lnTo>
                <a:lnTo>
                  <a:pt x="887366" y="80464"/>
                </a:lnTo>
                <a:lnTo>
                  <a:pt x="930703" y="94249"/>
                </a:lnTo>
                <a:lnTo>
                  <a:pt x="966301" y="104153"/>
                </a:lnTo>
                <a:lnTo>
                  <a:pt x="981075" y="107950"/>
                </a:lnTo>
                <a:lnTo>
                  <a:pt x="991371" y="119324"/>
                </a:lnTo>
                <a:lnTo>
                  <a:pt x="1024001" y="152400"/>
                </a:lnTo>
                <a:lnTo>
                  <a:pt x="1057703" y="160877"/>
                </a:lnTo>
                <a:lnTo>
                  <a:pt x="1074846" y="164615"/>
                </a:lnTo>
                <a:lnTo>
                  <a:pt x="1089025" y="172974"/>
                </a:lnTo>
                <a:lnTo>
                  <a:pt x="1097641" y="187172"/>
                </a:lnTo>
                <a:lnTo>
                  <a:pt x="1101947" y="204358"/>
                </a:lnTo>
                <a:lnTo>
                  <a:pt x="1105348" y="222140"/>
                </a:lnTo>
                <a:lnTo>
                  <a:pt x="1111250" y="238125"/>
                </a:lnTo>
                <a:lnTo>
                  <a:pt x="1120653" y="250392"/>
                </a:lnTo>
                <a:lnTo>
                  <a:pt x="1131522" y="261492"/>
                </a:lnTo>
                <a:lnTo>
                  <a:pt x="1142986" y="272022"/>
                </a:lnTo>
                <a:lnTo>
                  <a:pt x="1154176" y="282575"/>
                </a:lnTo>
                <a:lnTo>
                  <a:pt x="1166650" y="320076"/>
                </a:lnTo>
                <a:lnTo>
                  <a:pt x="1172719" y="339822"/>
                </a:lnTo>
                <a:lnTo>
                  <a:pt x="1175363" y="347259"/>
                </a:lnTo>
                <a:lnTo>
                  <a:pt x="1177559" y="347837"/>
                </a:lnTo>
                <a:lnTo>
                  <a:pt x="1182285" y="347003"/>
                </a:lnTo>
                <a:lnTo>
                  <a:pt x="1192520" y="350208"/>
                </a:lnTo>
                <a:lnTo>
                  <a:pt x="1241425" y="390525"/>
                </a:lnTo>
                <a:lnTo>
                  <a:pt x="1268879" y="418916"/>
                </a:lnTo>
                <a:lnTo>
                  <a:pt x="1294376" y="450633"/>
                </a:lnTo>
                <a:lnTo>
                  <a:pt x="1296397" y="456974"/>
                </a:lnTo>
                <a:lnTo>
                  <a:pt x="1293921" y="458983"/>
                </a:lnTo>
                <a:lnTo>
                  <a:pt x="1288938" y="458165"/>
                </a:lnTo>
                <a:lnTo>
                  <a:pt x="1283438" y="456030"/>
                </a:lnTo>
                <a:lnTo>
                  <a:pt x="1279411" y="454085"/>
                </a:lnTo>
                <a:lnTo>
                  <a:pt x="1278847" y="453838"/>
                </a:lnTo>
                <a:lnTo>
                  <a:pt x="1317835" y="478371"/>
                </a:lnTo>
                <a:lnTo>
                  <a:pt x="1351026" y="499999"/>
                </a:lnTo>
                <a:lnTo>
                  <a:pt x="1378823" y="538545"/>
                </a:lnTo>
                <a:lnTo>
                  <a:pt x="1407953" y="575008"/>
                </a:lnTo>
                <a:lnTo>
                  <a:pt x="1435608" y="612066"/>
                </a:lnTo>
                <a:lnTo>
                  <a:pt x="1458976" y="6523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53458" y="4168466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latin typeface="Arial"/>
                <a:cs typeface="Arial"/>
              </a:rPr>
              <a:t>Inventario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3914213"/>
            <a:ext cx="1329055" cy="109855"/>
          </a:xfrm>
          <a:custGeom>
            <a:avLst/>
            <a:gdLst/>
            <a:ahLst/>
            <a:cxnLst/>
            <a:rect l="l" t="t" r="r" b="b"/>
            <a:pathLst>
              <a:path w="1329054" h="109855">
                <a:moveTo>
                  <a:pt x="0" y="0"/>
                </a:moveTo>
                <a:lnTo>
                  <a:pt x="51925" y="2195"/>
                </a:lnTo>
                <a:lnTo>
                  <a:pt x="103851" y="4257"/>
                </a:lnTo>
                <a:lnTo>
                  <a:pt x="155777" y="6207"/>
                </a:lnTo>
                <a:lnTo>
                  <a:pt x="207700" y="8064"/>
                </a:lnTo>
                <a:lnTo>
                  <a:pt x="259621" y="9848"/>
                </a:lnTo>
                <a:lnTo>
                  <a:pt x="311538" y="11578"/>
                </a:lnTo>
                <a:lnTo>
                  <a:pt x="363450" y="13273"/>
                </a:lnTo>
                <a:lnTo>
                  <a:pt x="415355" y="14955"/>
                </a:lnTo>
                <a:lnTo>
                  <a:pt x="467253" y="16641"/>
                </a:lnTo>
                <a:lnTo>
                  <a:pt x="519142" y="18353"/>
                </a:lnTo>
                <a:lnTo>
                  <a:pt x="571022" y="20109"/>
                </a:lnTo>
                <a:lnTo>
                  <a:pt x="622890" y="21929"/>
                </a:lnTo>
                <a:lnTo>
                  <a:pt x="674747" y="23834"/>
                </a:lnTo>
                <a:lnTo>
                  <a:pt x="726590" y="25842"/>
                </a:lnTo>
                <a:lnTo>
                  <a:pt x="778419" y="27973"/>
                </a:lnTo>
                <a:lnTo>
                  <a:pt x="830232" y="30247"/>
                </a:lnTo>
                <a:lnTo>
                  <a:pt x="882029" y="32684"/>
                </a:lnTo>
                <a:lnTo>
                  <a:pt x="933807" y="35303"/>
                </a:lnTo>
                <a:lnTo>
                  <a:pt x="985567" y="38123"/>
                </a:lnTo>
                <a:lnTo>
                  <a:pt x="1037306" y="41166"/>
                </a:lnTo>
                <a:lnTo>
                  <a:pt x="1089025" y="44450"/>
                </a:lnTo>
                <a:lnTo>
                  <a:pt x="1138161" y="53016"/>
                </a:lnTo>
                <a:lnTo>
                  <a:pt x="1185488" y="69368"/>
                </a:lnTo>
                <a:lnTo>
                  <a:pt x="1232210" y="87938"/>
                </a:lnTo>
                <a:lnTo>
                  <a:pt x="1279537" y="103162"/>
                </a:lnTo>
                <a:lnTo>
                  <a:pt x="1328674" y="10947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4454" y="4017972"/>
            <a:ext cx="155194" cy="81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4249" y="3718887"/>
            <a:ext cx="1676400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64249" y="3718887"/>
            <a:ext cx="16764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645"/>
              </a:spcBef>
            </a:pPr>
            <a:r>
              <a:rPr sz="1400" spc="-95" dirty="0">
                <a:latin typeface="Arial"/>
                <a:cs typeface="Arial"/>
              </a:rPr>
              <a:t>Subsistema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400" spc="-65" dirty="0">
                <a:latin typeface="Arial"/>
                <a:cs typeface="Arial"/>
              </a:rPr>
              <a:t>Producción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64049" y="3977966"/>
            <a:ext cx="156845" cy="156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5400" y="3848449"/>
            <a:ext cx="1437005" cy="156210"/>
          </a:xfrm>
          <a:custGeom>
            <a:avLst/>
            <a:gdLst/>
            <a:ahLst/>
            <a:cxnLst/>
            <a:rect l="l" t="t" r="r" b="b"/>
            <a:pathLst>
              <a:path w="1437004" h="156210">
                <a:moveTo>
                  <a:pt x="0" y="156187"/>
                </a:moveTo>
                <a:lnTo>
                  <a:pt x="49785" y="125576"/>
                </a:lnTo>
                <a:lnTo>
                  <a:pt x="95221" y="104973"/>
                </a:lnTo>
                <a:lnTo>
                  <a:pt x="139874" y="91687"/>
                </a:lnTo>
                <a:lnTo>
                  <a:pt x="187310" y="83025"/>
                </a:lnTo>
                <a:lnTo>
                  <a:pt x="241097" y="76297"/>
                </a:lnTo>
                <a:lnTo>
                  <a:pt x="304800" y="68811"/>
                </a:lnTo>
                <a:lnTo>
                  <a:pt x="351972" y="53986"/>
                </a:lnTo>
                <a:lnTo>
                  <a:pt x="399484" y="41291"/>
                </a:lnTo>
                <a:lnTo>
                  <a:pt x="447314" y="30590"/>
                </a:lnTo>
                <a:lnTo>
                  <a:pt x="495439" y="21746"/>
                </a:lnTo>
                <a:lnTo>
                  <a:pt x="543837" y="14621"/>
                </a:lnTo>
                <a:lnTo>
                  <a:pt x="592487" y="9079"/>
                </a:lnTo>
                <a:lnTo>
                  <a:pt x="641366" y="4982"/>
                </a:lnTo>
                <a:lnTo>
                  <a:pt x="690452" y="2195"/>
                </a:lnTo>
                <a:lnTo>
                  <a:pt x="739724" y="580"/>
                </a:lnTo>
                <a:lnTo>
                  <a:pt x="789158" y="0"/>
                </a:lnTo>
                <a:lnTo>
                  <a:pt x="838734" y="318"/>
                </a:lnTo>
                <a:lnTo>
                  <a:pt x="888429" y="1397"/>
                </a:lnTo>
                <a:lnTo>
                  <a:pt x="938220" y="3101"/>
                </a:lnTo>
                <a:lnTo>
                  <a:pt x="988087" y="5292"/>
                </a:lnTo>
                <a:lnTo>
                  <a:pt x="1038007" y="7834"/>
                </a:lnTo>
                <a:lnTo>
                  <a:pt x="1087957" y="10589"/>
                </a:lnTo>
                <a:lnTo>
                  <a:pt x="1137917" y="13421"/>
                </a:lnTo>
                <a:lnTo>
                  <a:pt x="1187863" y="16194"/>
                </a:lnTo>
                <a:lnTo>
                  <a:pt x="1237774" y="18769"/>
                </a:lnTo>
                <a:lnTo>
                  <a:pt x="1287627" y="21010"/>
                </a:lnTo>
                <a:lnTo>
                  <a:pt x="1337401" y="22780"/>
                </a:lnTo>
                <a:lnTo>
                  <a:pt x="1387074" y="23943"/>
                </a:lnTo>
                <a:lnTo>
                  <a:pt x="1436624" y="243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6347" y="1566123"/>
            <a:ext cx="899223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SzPct val="81818"/>
              <a:buFont typeface="Wingdings"/>
              <a:buChar char=""/>
              <a:tabLst>
                <a:tab pos="294640" algn="l"/>
              </a:tabLst>
            </a:pPr>
            <a:r>
              <a:rPr sz="2200" spc="-220" dirty="0">
                <a:latin typeface="Arial"/>
                <a:cs typeface="Arial"/>
              </a:rPr>
              <a:t>Si </a:t>
            </a:r>
            <a:r>
              <a:rPr sz="2200" spc="-100" dirty="0">
                <a:latin typeface="Arial"/>
                <a:cs typeface="Arial"/>
              </a:rPr>
              <a:t>los </a:t>
            </a:r>
            <a:r>
              <a:rPr sz="2200" spc="-65" dirty="0">
                <a:latin typeface="Arial"/>
                <a:cs typeface="Arial"/>
              </a:rPr>
              <a:t>diferentes </a:t>
            </a:r>
            <a:r>
              <a:rPr sz="2200" spc="-130" dirty="0">
                <a:latin typeface="Arial"/>
                <a:cs typeface="Arial"/>
              </a:rPr>
              <a:t>subsistemas </a:t>
            </a:r>
            <a:r>
              <a:rPr sz="2200" spc="-110" dirty="0">
                <a:latin typeface="Arial"/>
                <a:cs typeface="Arial"/>
              </a:rPr>
              <a:t>están </a:t>
            </a:r>
            <a:r>
              <a:rPr sz="2200" spc="-114" dirty="0">
                <a:latin typeface="Arial"/>
                <a:cs typeface="Arial"/>
              </a:rPr>
              <a:t>conectados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70" dirty="0">
                <a:latin typeface="Arial"/>
                <a:cs typeface="Arial"/>
              </a:rPr>
              <a:t>modo </a:t>
            </a:r>
            <a:r>
              <a:rPr sz="2200" spc="-85" dirty="0">
                <a:latin typeface="Arial"/>
                <a:cs typeface="Arial"/>
              </a:rPr>
              <a:t>muy </a:t>
            </a:r>
            <a:r>
              <a:rPr sz="2200" spc="-95" dirty="0">
                <a:latin typeface="Arial"/>
                <a:cs typeface="Arial"/>
              </a:rPr>
              <a:t>compacto </a:t>
            </a:r>
            <a:r>
              <a:rPr sz="2200" spc="-190" dirty="0">
                <a:latin typeface="Arial"/>
                <a:cs typeface="Arial"/>
              </a:rPr>
              <a:t>se  </a:t>
            </a:r>
            <a:r>
              <a:rPr sz="2200" spc="-65" dirty="0">
                <a:latin typeface="Arial"/>
                <a:cs typeface="Arial"/>
              </a:rPr>
              <a:t>requiere </a:t>
            </a:r>
            <a:r>
              <a:rPr sz="2200" spc="-45" dirty="0">
                <a:latin typeface="Arial"/>
                <a:cs typeface="Arial"/>
              </a:rPr>
              <a:t>entre </a:t>
            </a:r>
            <a:r>
              <a:rPr sz="2200" spc="-85" dirty="0">
                <a:latin typeface="Arial"/>
                <a:cs typeface="Arial"/>
              </a:rPr>
              <a:t>ellos </a:t>
            </a:r>
            <a:r>
              <a:rPr sz="2200" spc="-110" dirty="0">
                <a:latin typeface="Arial"/>
                <a:cs typeface="Arial"/>
              </a:rPr>
              <a:t>una </a:t>
            </a:r>
            <a:r>
              <a:rPr sz="2200" spc="-80" dirty="0">
                <a:latin typeface="Arial"/>
                <a:cs typeface="Arial"/>
              </a:rPr>
              <a:t>coordinación </a:t>
            </a:r>
            <a:r>
              <a:rPr sz="2200" spc="-85" dirty="0">
                <a:latin typeface="Arial"/>
                <a:cs typeface="Arial"/>
              </a:rPr>
              <a:t>muy </a:t>
            </a:r>
            <a:r>
              <a:rPr sz="2200" spc="-120" dirty="0">
                <a:latin typeface="Arial"/>
                <a:cs typeface="Arial"/>
              </a:rPr>
              <a:t>exacta. </a:t>
            </a:r>
            <a:r>
              <a:rPr sz="2200" spc="-240" dirty="0">
                <a:latin typeface="Arial"/>
                <a:cs typeface="Arial"/>
              </a:rPr>
              <a:t>La </a:t>
            </a:r>
            <a:r>
              <a:rPr sz="2200" spc="-85" dirty="0">
                <a:latin typeface="Arial"/>
                <a:cs typeface="Arial"/>
              </a:rPr>
              <a:t>solución </a:t>
            </a:r>
            <a:r>
              <a:rPr sz="2200" spc="-185" dirty="0">
                <a:latin typeface="Arial"/>
                <a:cs typeface="Arial"/>
              </a:rPr>
              <a:t>es </a:t>
            </a:r>
            <a:r>
              <a:rPr sz="2200" spc="-110" dirty="0">
                <a:latin typeface="Arial"/>
                <a:cs typeface="Arial"/>
              </a:rPr>
              <a:t>desacoplar </a:t>
            </a:r>
            <a:r>
              <a:rPr sz="2200" spc="-65" dirty="0">
                <a:latin typeface="Arial"/>
                <a:cs typeface="Arial"/>
              </a:rPr>
              <a:t>o  </a:t>
            </a:r>
            <a:r>
              <a:rPr sz="2200" spc="-60" dirty="0">
                <a:latin typeface="Arial"/>
                <a:cs typeface="Arial"/>
              </a:rPr>
              <a:t>reducir </a:t>
            </a:r>
            <a:r>
              <a:rPr sz="2200" spc="-114" dirty="0">
                <a:latin typeface="Arial"/>
                <a:cs typeface="Arial"/>
              </a:rPr>
              <a:t>conexiones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20" dirty="0">
                <a:latin typeface="Arial"/>
                <a:cs typeface="Arial"/>
              </a:rPr>
              <a:t>tal </a:t>
            </a:r>
            <a:r>
              <a:rPr sz="2200" spc="-110" dirty="0">
                <a:latin typeface="Arial"/>
                <a:cs typeface="Arial"/>
              </a:rPr>
              <a:t>manera </a:t>
            </a:r>
            <a:r>
              <a:rPr sz="2200" spc="-90" dirty="0">
                <a:latin typeface="Arial"/>
                <a:cs typeface="Arial"/>
              </a:rPr>
              <a:t>que </a:t>
            </a:r>
            <a:r>
              <a:rPr sz="2200" spc="-100" dirty="0">
                <a:latin typeface="Arial"/>
                <a:cs typeface="Arial"/>
              </a:rPr>
              <a:t>los </a:t>
            </a:r>
            <a:r>
              <a:rPr sz="2200" spc="-130" dirty="0">
                <a:latin typeface="Arial"/>
                <a:cs typeface="Arial"/>
              </a:rPr>
              <a:t>sistemas </a:t>
            </a:r>
            <a:r>
              <a:rPr sz="2200" spc="-105" dirty="0">
                <a:latin typeface="Arial"/>
                <a:cs typeface="Arial"/>
              </a:rPr>
              <a:t>puedan </a:t>
            </a:r>
            <a:r>
              <a:rPr sz="2200" spc="-75" dirty="0">
                <a:latin typeface="Arial"/>
                <a:cs typeface="Arial"/>
              </a:rPr>
              <a:t>operar </a:t>
            </a:r>
            <a:r>
              <a:rPr sz="2200" spc="-100" dirty="0">
                <a:latin typeface="Arial"/>
                <a:cs typeface="Arial"/>
              </a:rPr>
              <a:t>en </a:t>
            </a:r>
            <a:r>
              <a:rPr sz="2200" spc="-40" dirty="0">
                <a:latin typeface="Arial"/>
                <a:cs typeface="Arial"/>
              </a:rPr>
              <a:t>corto  </a:t>
            </a:r>
            <a:r>
              <a:rPr sz="2200" spc="-114" dirty="0">
                <a:latin typeface="Arial"/>
                <a:cs typeface="Arial"/>
              </a:rPr>
              <a:t>plazo </a:t>
            </a:r>
            <a:r>
              <a:rPr sz="2200" spc="-110" dirty="0">
                <a:latin typeface="Arial"/>
                <a:cs typeface="Arial"/>
              </a:rPr>
              <a:t>con alguna </a:t>
            </a:r>
            <a:r>
              <a:rPr sz="2200" spc="-85" dirty="0">
                <a:latin typeface="Arial"/>
                <a:cs typeface="Arial"/>
              </a:rPr>
              <a:t>medida </a:t>
            </a:r>
            <a:r>
              <a:rPr sz="2200" spc="-100" dirty="0">
                <a:latin typeface="Arial"/>
                <a:cs typeface="Arial"/>
              </a:rPr>
              <a:t>de</a:t>
            </a:r>
            <a:r>
              <a:rPr sz="2200" spc="-26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independencia.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2" name="Audio 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61"/>
    </mc:Choice>
    <mc:Fallback xmlns="">
      <p:transition spd="slow" advTm="11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09" y="176847"/>
            <a:ext cx="65589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4000" b="1" i="1" spc="-245" dirty="0">
                <a:latin typeface="Arial"/>
                <a:cs typeface="Arial"/>
              </a:rPr>
              <a:t>Inventarios, </a:t>
            </a:r>
            <a:r>
              <a:rPr sz="4000" b="1" i="1" spc="-275" dirty="0">
                <a:latin typeface="Arial"/>
                <a:cs typeface="Arial"/>
              </a:rPr>
              <a:t>almacenamientos  </a:t>
            </a:r>
            <a:r>
              <a:rPr sz="4000" b="1" i="1" spc="-254" dirty="0">
                <a:latin typeface="Arial"/>
                <a:cs typeface="Arial"/>
              </a:rPr>
              <a:t>intermedios, </a:t>
            </a:r>
            <a:r>
              <a:rPr sz="4000" b="1" i="1" spc="-335" dirty="0">
                <a:latin typeface="Arial"/>
                <a:cs typeface="Arial"/>
              </a:rPr>
              <a:t>o </a:t>
            </a:r>
            <a:r>
              <a:rPr sz="4000" b="1" i="1" spc="-275" dirty="0">
                <a:latin typeface="Arial"/>
                <a:cs typeface="Arial"/>
              </a:rPr>
              <a:t>líneas </a:t>
            </a:r>
            <a:r>
              <a:rPr sz="4000" b="1" i="1" spc="-295" dirty="0">
                <a:latin typeface="Arial"/>
                <a:cs typeface="Arial"/>
              </a:rPr>
              <a:t>de</a:t>
            </a:r>
            <a:r>
              <a:rPr sz="4000" b="1" i="1" spc="-15" dirty="0">
                <a:latin typeface="Arial"/>
                <a:cs typeface="Arial"/>
              </a:rPr>
              <a:t> </a:t>
            </a:r>
            <a:r>
              <a:rPr sz="4000" b="1" i="1" spc="-300" dirty="0">
                <a:latin typeface="Arial"/>
                <a:cs typeface="Arial"/>
              </a:rPr>
              <a:t>espera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598929"/>
            <a:ext cx="7969884" cy="38550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727710" indent="-342900" algn="just">
              <a:lnSpc>
                <a:spcPts val="2920"/>
              </a:lnSpc>
              <a:spcBef>
                <a:spcPts val="459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365" dirty="0">
                <a:latin typeface="Arial"/>
                <a:cs typeface="Arial"/>
              </a:rPr>
              <a:t>Se </a:t>
            </a:r>
            <a:r>
              <a:rPr sz="2700" spc="-145" dirty="0">
                <a:latin typeface="Arial"/>
                <a:cs typeface="Arial"/>
              </a:rPr>
              <a:t>crea </a:t>
            </a:r>
            <a:r>
              <a:rPr sz="2700" spc="-90" dirty="0">
                <a:latin typeface="Arial"/>
                <a:cs typeface="Arial"/>
              </a:rPr>
              <a:t>un </a:t>
            </a:r>
            <a:r>
              <a:rPr sz="2700" spc="-105" dirty="0">
                <a:latin typeface="Arial"/>
                <a:cs typeface="Arial"/>
              </a:rPr>
              <a:t>almacenamiento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35" dirty="0">
                <a:latin typeface="Arial"/>
                <a:cs typeface="Arial"/>
              </a:rPr>
              <a:t>manera </a:t>
            </a:r>
            <a:r>
              <a:rPr sz="2700" spc="-30" dirty="0">
                <a:latin typeface="Arial"/>
                <a:cs typeface="Arial"/>
              </a:rPr>
              <a:t>tal </a:t>
            </a:r>
            <a:r>
              <a:rPr sz="2700" spc="-114" dirty="0">
                <a:latin typeface="Arial"/>
                <a:cs typeface="Arial"/>
              </a:rPr>
              <a:t>que</a:t>
            </a:r>
            <a:r>
              <a:rPr sz="2700" spc="-275" dirty="0">
                <a:latin typeface="Arial"/>
                <a:cs typeface="Arial"/>
              </a:rPr>
              <a:t> </a:t>
            </a:r>
            <a:r>
              <a:rPr sz="2700" spc="-90" dirty="0">
                <a:latin typeface="Arial"/>
                <a:cs typeface="Arial"/>
              </a:rPr>
              <a:t>no  </a:t>
            </a:r>
            <a:r>
              <a:rPr sz="2700" spc="-130" dirty="0">
                <a:latin typeface="Arial"/>
                <a:cs typeface="Arial"/>
              </a:rPr>
              <a:t>dependa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130" dirty="0">
                <a:latin typeface="Arial"/>
                <a:cs typeface="Arial"/>
              </a:rPr>
              <a:t>salida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entrada </a:t>
            </a:r>
            <a:r>
              <a:rPr sz="2700" spc="-80" dirty="0">
                <a:latin typeface="Arial"/>
                <a:cs typeface="Arial"/>
              </a:rPr>
              <a:t>del</a:t>
            </a:r>
            <a:r>
              <a:rPr sz="2700" spc="-445" dirty="0">
                <a:latin typeface="Arial"/>
                <a:cs typeface="Arial"/>
              </a:rPr>
              <a:t> </a:t>
            </a:r>
            <a:r>
              <a:rPr sz="2700" spc="-130" dirty="0">
                <a:latin typeface="Arial"/>
                <a:cs typeface="Arial"/>
              </a:rPr>
              <a:t>sistema.</a:t>
            </a:r>
            <a:endParaRPr sz="27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901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90" dirty="0">
                <a:latin typeface="Arial"/>
                <a:cs typeface="Arial"/>
              </a:rPr>
              <a:t>En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75" dirty="0">
                <a:latin typeface="Arial"/>
                <a:cs typeface="Arial"/>
              </a:rPr>
              <a:t>ejemplo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20" dirty="0">
                <a:latin typeface="Arial"/>
                <a:cs typeface="Arial"/>
              </a:rPr>
              <a:t>los </a:t>
            </a:r>
            <a:r>
              <a:rPr sz="2700" spc="-160" dirty="0">
                <a:latin typeface="Arial"/>
                <a:cs typeface="Arial"/>
              </a:rPr>
              <a:t>subsistemas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00" dirty="0">
                <a:latin typeface="Arial"/>
                <a:cs typeface="Arial"/>
              </a:rPr>
              <a:t>materias </a:t>
            </a:r>
            <a:r>
              <a:rPr sz="2700" spc="-110" dirty="0">
                <a:latin typeface="Arial"/>
                <a:cs typeface="Arial"/>
              </a:rPr>
              <a:t>primas </a:t>
            </a:r>
            <a:r>
              <a:rPr sz="2700" spc="-130" dirty="0">
                <a:latin typeface="Arial"/>
                <a:cs typeface="Arial"/>
              </a:rPr>
              <a:t>y 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145" dirty="0">
                <a:latin typeface="Arial"/>
                <a:cs typeface="Arial"/>
              </a:rPr>
              <a:t>subsistema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producción,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65" dirty="0">
                <a:latin typeface="Arial"/>
                <a:cs typeface="Arial"/>
              </a:rPr>
              <a:t>inventario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00" dirty="0">
                <a:latin typeface="Arial"/>
                <a:cs typeface="Arial"/>
              </a:rPr>
              <a:t>materias  </a:t>
            </a:r>
            <a:r>
              <a:rPr sz="2700" spc="-110" dirty="0">
                <a:latin typeface="Arial"/>
                <a:cs typeface="Arial"/>
              </a:rPr>
              <a:t>primas </a:t>
            </a:r>
            <a:r>
              <a:rPr sz="2700" spc="-125" dirty="0">
                <a:latin typeface="Arial"/>
                <a:cs typeface="Arial"/>
              </a:rPr>
              <a:t>(</a:t>
            </a:r>
            <a:r>
              <a:rPr sz="2700" i="1" spc="-125" dirty="0">
                <a:latin typeface="Arial"/>
                <a:cs typeface="Arial"/>
              </a:rPr>
              <a:t>stock) </a:t>
            </a:r>
            <a:r>
              <a:rPr sz="2700" spc="-50" dirty="0">
                <a:latin typeface="Arial"/>
                <a:cs typeface="Arial"/>
              </a:rPr>
              <a:t>permite </a:t>
            </a:r>
            <a:r>
              <a:rPr sz="2700" spc="-210" dirty="0">
                <a:latin typeface="Arial"/>
                <a:cs typeface="Arial"/>
              </a:rPr>
              <a:t>a </a:t>
            </a:r>
            <a:r>
              <a:rPr sz="2700" spc="-120" dirty="0">
                <a:latin typeface="Arial"/>
                <a:cs typeface="Arial"/>
              </a:rPr>
              <a:t>los </a:t>
            </a:r>
            <a:r>
              <a:rPr sz="2700" spc="-155" dirty="0">
                <a:latin typeface="Arial"/>
                <a:cs typeface="Arial"/>
              </a:rPr>
              <a:t>dos </a:t>
            </a:r>
            <a:r>
              <a:rPr sz="2700" spc="-160" dirty="0">
                <a:latin typeface="Arial"/>
                <a:cs typeface="Arial"/>
              </a:rPr>
              <a:t>subsistemas </a:t>
            </a:r>
            <a:r>
              <a:rPr sz="2700" spc="-90" dirty="0">
                <a:latin typeface="Arial"/>
                <a:cs typeface="Arial"/>
              </a:rPr>
              <a:t>operar</a:t>
            </a:r>
            <a:r>
              <a:rPr sz="2700" spc="-305" dirty="0">
                <a:latin typeface="Arial"/>
                <a:cs typeface="Arial"/>
              </a:rPr>
              <a:t> </a:t>
            </a:r>
            <a:r>
              <a:rPr sz="2700" spc="-130" dirty="0">
                <a:latin typeface="Arial"/>
                <a:cs typeface="Arial"/>
              </a:rPr>
              <a:t>de  </a:t>
            </a:r>
            <a:r>
              <a:rPr sz="2700" spc="-135" dirty="0">
                <a:latin typeface="Arial"/>
                <a:cs typeface="Arial"/>
              </a:rPr>
              <a:t>alguna </a:t>
            </a:r>
            <a:r>
              <a:rPr sz="2700" spc="-130" dirty="0">
                <a:latin typeface="Arial"/>
                <a:cs typeface="Arial"/>
              </a:rPr>
              <a:t>manera </a:t>
            </a:r>
            <a:r>
              <a:rPr sz="2700" spc="-80" dirty="0">
                <a:latin typeface="Arial"/>
                <a:cs typeface="Arial"/>
              </a:rPr>
              <a:t>independiente </a:t>
            </a:r>
            <a:r>
              <a:rPr sz="2700" spc="-110" dirty="0">
                <a:latin typeface="Arial"/>
                <a:cs typeface="Arial"/>
              </a:rPr>
              <a:t>(en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50" dirty="0">
                <a:latin typeface="Arial"/>
                <a:cs typeface="Arial"/>
              </a:rPr>
              <a:t>corto </a:t>
            </a:r>
            <a:r>
              <a:rPr sz="2700" spc="-125" dirty="0">
                <a:latin typeface="Arial"/>
                <a:cs typeface="Arial"/>
              </a:rPr>
              <a:t>plazo). </a:t>
            </a:r>
            <a:r>
              <a:rPr sz="2700" spc="-290" dirty="0">
                <a:latin typeface="Arial"/>
                <a:cs typeface="Arial"/>
              </a:rPr>
              <a:t>Las  </a:t>
            </a:r>
            <a:r>
              <a:rPr sz="2700" spc="-110" dirty="0">
                <a:latin typeface="Arial"/>
                <a:cs typeface="Arial"/>
              </a:rPr>
              <a:t>memorias </a:t>
            </a:r>
            <a:r>
              <a:rPr sz="2700" spc="-85" dirty="0">
                <a:latin typeface="Arial"/>
                <a:cs typeface="Arial"/>
              </a:rPr>
              <a:t>intermedias </a:t>
            </a:r>
            <a:r>
              <a:rPr sz="2700" spc="-90" dirty="0">
                <a:latin typeface="Arial"/>
                <a:cs typeface="Arial"/>
              </a:rPr>
              <a:t>(</a:t>
            </a:r>
            <a:r>
              <a:rPr sz="2700" i="1" spc="-90" dirty="0">
                <a:latin typeface="Arial"/>
                <a:cs typeface="Arial"/>
              </a:rPr>
              <a:t>buffers</a:t>
            </a:r>
            <a:r>
              <a:rPr sz="2700" spc="-90" dirty="0">
                <a:latin typeface="Arial"/>
                <a:cs typeface="Arial"/>
              </a:rPr>
              <a:t>)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4" dirty="0">
                <a:latin typeface="Arial"/>
                <a:cs typeface="Arial"/>
              </a:rPr>
              <a:t>datos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70" dirty="0">
                <a:latin typeface="Arial"/>
                <a:cs typeface="Arial"/>
              </a:rPr>
              <a:t>utilizan </a:t>
            </a:r>
            <a:r>
              <a:rPr sz="2700" spc="-125" dirty="0">
                <a:latin typeface="Arial"/>
                <a:cs typeface="Arial"/>
              </a:rPr>
              <a:t>en  </a:t>
            </a:r>
            <a:r>
              <a:rPr sz="2700" spc="-140" dirty="0">
                <a:latin typeface="Arial"/>
                <a:cs typeface="Arial"/>
              </a:rPr>
              <a:t>algunos </a:t>
            </a:r>
            <a:r>
              <a:rPr sz="2700" spc="-155" dirty="0">
                <a:latin typeface="Arial"/>
                <a:cs typeface="Arial"/>
              </a:rPr>
              <a:t>sistemas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computación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120" dirty="0">
                <a:latin typeface="Arial"/>
                <a:cs typeface="Arial"/>
              </a:rPr>
              <a:t>en </a:t>
            </a:r>
            <a:r>
              <a:rPr sz="2700" spc="-140" dirty="0">
                <a:latin typeface="Arial"/>
                <a:cs typeface="Arial"/>
              </a:rPr>
              <a:t>algunos  </a:t>
            </a:r>
            <a:r>
              <a:rPr sz="2700" spc="-155" dirty="0">
                <a:latin typeface="Arial"/>
                <a:cs typeface="Arial"/>
              </a:rPr>
              <a:t>sistemas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4" dirty="0">
                <a:latin typeface="Arial"/>
                <a:cs typeface="Arial"/>
              </a:rPr>
              <a:t>comunicación </a:t>
            </a:r>
            <a:r>
              <a:rPr sz="2700" spc="-135" dirty="0">
                <a:latin typeface="Arial"/>
                <a:cs typeface="Arial"/>
              </a:rPr>
              <a:t>para compensar </a:t>
            </a:r>
            <a:r>
              <a:rPr sz="2700" spc="-165" dirty="0">
                <a:latin typeface="Arial"/>
                <a:cs typeface="Arial"/>
              </a:rPr>
              <a:t>las  </a:t>
            </a:r>
            <a:r>
              <a:rPr sz="2700" spc="-85" dirty="0">
                <a:latin typeface="Arial"/>
                <a:cs typeface="Arial"/>
              </a:rPr>
              <a:t>diferentes </a:t>
            </a:r>
            <a:r>
              <a:rPr sz="2700" spc="-120" dirty="0">
                <a:latin typeface="Arial"/>
                <a:cs typeface="Arial"/>
              </a:rPr>
              <a:t>relaciones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4" dirty="0">
                <a:latin typeface="Arial"/>
                <a:cs typeface="Arial"/>
              </a:rPr>
              <a:t>entradas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150" dirty="0">
                <a:latin typeface="Arial"/>
                <a:cs typeface="Arial"/>
              </a:rPr>
              <a:t>salidas </a:t>
            </a:r>
            <a:r>
              <a:rPr sz="2700" spc="-125" dirty="0">
                <a:latin typeface="Arial"/>
                <a:cs typeface="Arial"/>
              </a:rPr>
              <a:t>de</a:t>
            </a:r>
            <a:r>
              <a:rPr sz="2700" spc="-445" dirty="0">
                <a:latin typeface="Arial"/>
                <a:cs typeface="Arial"/>
              </a:rPr>
              <a:t> </a:t>
            </a:r>
            <a:r>
              <a:rPr sz="2700" spc="-110" dirty="0">
                <a:latin typeface="Arial"/>
                <a:cs typeface="Arial"/>
              </a:rPr>
              <a:t>datos.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8165" y="0"/>
            <a:ext cx="2235834" cy="1482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224" y="5715012"/>
            <a:ext cx="1676400" cy="60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7224" y="5715012"/>
            <a:ext cx="16764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55"/>
              </a:spcBef>
            </a:pPr>
            <a:r>
              <a:rPr sz="1400" spc="-95" dirty="0">
                <a:latin typeface="Arial"/>
                <a:cs typeface="Arial"/>
              </a:rPr>
              <a:t>Subsistema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45" dirty="0">
                <a:latin typeface="Arial"/>
                <a:cs typeface="Arial"/>
              </a:rPr>
              <a:t>Materias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Primas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89350" y="5759462"/>
            <a:ext cx="1459230" cy="652780"/>
          </a:xfrm>
          <a:custGeom>
            <a:avLst/>
            <a:gdLst/>
            <a:ahLst/>
            <a:cxnLst/>
            <a:rect l="l" t="t" r="r" b="b"/>
            <a:pathLst>
              <a:path w="1459229" h="652779">
                <a:moveTo>
                  <a:pt x="0" y="630237"/>
                </a:moveTo>
                <a:lnTo>
                  <a:pt x="27669" y="604166"/>
                </a:lnTo>
                <a:lnTo>
                  <a:pt x="42137" y="591005"/>
                </a:lnTo>
                <a:lnTo>
                  <a:pt x="46891" y="586728"/>
                </a:lnTo>
                <a:lnTo>
                  <a:pt x="45416" y="587311"/>
                </a:lnTo>
                <a:lnTo>
                  <a:pt x="41201" y="588731"/>
                </a:lnTo>
                <a:lnTo>
                  <a:pt x="37733" y="586963"/>
                </a:lnTo>
                <a:lnTo>
                  <a:pt x="38497" y="577982"/>
                </a:lnTo>
                <a:lnTo>
                  <a:pt x="66675" y="522287"/>
                </a:lnTo>
                <a:lnTo>
                  <a:pt x="107108" y="465732"/>
                </a:lnTo>
                <a:lnTo>
                  <a:pt x="152400" y="412750"/>
                </a:lnTo>
                <a:lnTo>
                  <a:pt x="181014" y="382364"/>
                </a:lnTo>
                <a:lnTo>
                  <a:pt x="215868" y="348257"/>
                </a:lnTo>
                <a:lnTo>
                  <a:pt x="251912" y="313853"/>
                </a:lnTo>
                <a:lnTo>
                  <a:pt x="284099" y="282575"/>
                </a:lnTo>
                <a:lnTo>
                  <a:pt x="310943" y="254992"/>
                </a:lnTo>
                <a:lnTo>
                  <a:pt x="339368" y="199606"/>
                </a:lnTo>
                <a:lnTo>
                  <a:pt x="345122" y="179412"/>
                </a:lnTo>
                <a:lnTo>
                  <a:pt x="347375" y="172352"/>
                </a:lnTo>
                <a:lnTo>
                  <a:pt x="349218" y="173235"/>
                </a:lnTo>
                <a:lnTo>
                  <a:pt x="353739" y="176872"/>
                </a:lnTo>
                <a:lnTo>
                  <a:pt x="364029" y="178072"/>
                </a:lnTo>
                <a:lnTo>
                  <a:pt x="414274" y="152400"/>
                </a:lnTo>
                <a:lnTo>
                  <a:pt x="459771" y="110529"/>
                </a:lnTo>
                <a:lnTo>
                  <a:pt x="480639" y="87436"/>
                </a:lnTo>
                <a:lnTo>
                  <a:pt x="501650" y="65087"/>
                </a:lnTo>
                <a:lnTo>
                  <a:pt x="515614" y="56257"/>
                </a:lnTo>
                <a:lnTo>
                  <a:pt x="532399" y="51593"/>
                </a:lnTo>
                <a:lnTo>
                  <a:pt x="550066" y="48121"/>
                </a:lnTo>
                <a:lnTo>
                  <a:pt x="566674" y="42862"/>
                </a:lnTo>
                <a:lnTo>
                  <a:pt x="583801" y="33486"/>
                </a:lnTo>
                <a:lnTo>
                  <a:pt x="599868" y="22621"/>
                </a:lnTo>
                <a:lnTo>
                  <a:pt x="615626" y="11162"/>
                </a:lnTo>
                <a:lnTo>
                  <a:pt x="631825" y="0"/>
                </a:lnTo>
                <a:lnTo>
                  <a:pt x="676040" y="3447"/>
                </a:lnTo>
                <a:lnTo>
                  <a:pt x="720280" y="6151"/>
                </a:lnTo>
                <a:lnTo>
                  <a:pt x="763948" y="10938"/>
                </a:lnTo>
                <a:lnTo>
                  <a:pt x="806450" y="20637"/>
                </a:lnTo>
                <a:lnTo>
                  <a:pt x="818495" y="28922"/>
                </a:lnTo>
                <a:lnTo>
                  <a:pt x="827849" y="41671"/>
                </a:lnTo>
                <a:lnTo>
                  <a:pt x="837203" y="55016"/>
                </a:lnTo>
                <a:lnTo>
                  <a:pt x="849249" y="65087"/>
                </a:lnTo>
                <a:lnTo>
                  <a:pt x="887259" y="80491"/>
                </a:lnTo>
                <a:lnTo>
                  <a:pt x="930640" y="94257"/>
                </a:lnTo>
                <a:lnTo>
                  <a:pt x="966281" y="104154"/>
                </a:lnTo>
                <a:lnTo>
                  <a:pt x="981075" y="107950"/>
                </a:lnTo>
                <a:lnTo>
                  <a:pt x="991316" y="119360"/>
                </a:lnTo>
                <a:lnTo>
                  <a:pt x="1023874" y="152400"/>
                </a:lnTo>
                <a:lnTo>
                  <a:pt x="1057640" y="160932"/>
                </a:lnTo>
                <a:lnTo>
                  <a:pt x="1074826" y="164678"/>
                </a:lnTo>
                <a:lnTo>
                  <a:pt x="1089025" y="173037"/>
                </a:lnTo>
                <a:lnTo>
                  <a:pt x="1097623" y="187225"/>
                </a:lnTo>
                <a:lnTo>
                  <a:pt x="1101899" y="204390"/>
                </a:lnTo>
                <a:lnTo>
                  <a:pt x="1105294" y="222150"/>
                </a:lnTo>
                <a:lnTo>
                  <a:pt x="1111250" y="238125"/>
                </a:lnTo>
                <a:lnTo>
                  <a:pt x="1120598" y="250428"/>
                </a:lnTo>
                <a:lnTo>
                  <a:pt x="1131458" y="261540"/>
                </a:lnTo>
                <a:lnTo>
                  <a:pt x="1142914" y="272057"/>
                </a:lnTo>
                <a:lnTo>
                  <a:pt x="1154049" y="282575"/>
                </a:lnTo>
                <a:lnTo>
                  <a:pt x="1166528" y="320095"/>
                </a:lnTo>
                <a:lnTo>
                  <a:pt x="1172612" y="339849"/>
                </a:lnTo>
                <a:lnTo>
                  <a:pt x="1175277" y="347287"/>
                </a:lnTo>
                <a:lnTo>
                  <a:pt x="1177496" y="347860"/>
                </a:lnTo>
                <a:lnTo>
                  <a:pt x="1182245" y="347020"/>
                </a:lnTo>
                <a:lnTo>
                  <a:pt x="1192500" y="350217"/>
                </a:lnTo>
                <a:lnTo>
                  <a:pt x="1241425" y="390525"/>
                </a:lnTo>
                <a:lnTo>
                  <a:pt x="1268852" y="418928"/>
                </a:lnTo>
                <a:lnTo>
                  <a:pt x="1294306" y="450659"/>
                </a:lnTo>
                <a:lnTo>
                  <a:pt x="1296312" y="457004"/>
                </a:lnTo>
                <a:lnTo>
                  <a:pt x="1293824" y="459014"/>
                </a:lnTo>
                <a:lnTo>
                  <a:pt x="1288831" y="458197"/>
                </a:lnTo>
                <a:lnTo>
                  <a:pt x="1283324" y="456061"/>
                </a:lnTo>
                <a:lnTo>
                  <a:pt x="1279291" y="454117"/>
                </a:lnTo>
                <a:lnTo>
                  <a:pt x="1278724" y="453872"/>
                </a:lnTo>
                <a:lnTo>
                  <a:pt x="1317708" y="478422"/>
                </a:lnTo>
                <a:lnTo>
                  <a:pt x="1350899" y="500062"/>
                </a:lnTo>
                <a:lnTo>
                  <a:pt x="1378713" y="538608"/>
                </a:lnTo>
                <a:lnTo>
                  <a:pt x="1407874" y="575071"/>
                </a:lnTo>
                <a:lnTo>
                  <a:pt x="1435534" y="612130"/>
                </a:lnTo>
                <a:lnTo>
                  <a:pt x="1458849" y="65246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5259" y="6165850"/>
            <a:ext cx="7816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0" dirty="0">
                <a:latin typeface="Arial"/>
                <a:cs typeface="Arial"/>
              </a:rPr>
              <a:t>Inventario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2473" y="5910275"/>
            <a:ext cx="1329055" cy="109855"/>
          </a:xfrm>
          <a:custGeom>
            <a:avLst/>
            <a:gdLst/>
            <a:ahLst/>
            <a:cxnLst/>
            <a:rect l="l" t="t" r="r" b="b"/>
            <a:pathLst>
              <a:path w="1329054" h="109854">
                <a:moveTo>
                  <a:pt x="0" y="0"/>
                </a:moveTo>
                <a:lnTo>
                  <a:pt x="51941" y="2195"/>
                </a:lnTo>
                <a:lnTo>
                  <a:pt x="103881" y="4259"/>
                </a:lnTo>
                <a:lnTo>
                  <a:pt x="155817" y="6211"/>
                </a:lnTo>
                <a:lnTo>
                  <a:pt x="207748" y="8070"/>
                </a:lnTo>
                <a:lnTo>
                  <a:pt x="259674" y="9856"/>
                </a:lnTo>
                <a:lnTo>
                  <a:pt x="311594" y="11589"/>
                </a:lnTo>
                <a:lnTo>
                  <a:pt x="363506" y="13287"/>
                </a:lnTo>
                <a:lnTo>
                  <a:pt x="415411" y="14972"/>
                </a:lnTo>
                <a:lnTo>
                  <a:pt x="467307" y="16661"/>
                </a:lnTo>
                <a:lnTo>
                  <a:pt x="519192" y="18375"/>
                </a:lnTo>
                <a:lnTo>
                  <a:pt x="571067" y="20134"/>
                </a:lnTo>
                <a:lnTo>
                  <a:pt x="622930" y="21956"/>
                </a:lnTo>
                <a:lnTo>
                  <a:pt x="674781" y="23862"/>
                </a:lnTo>
                <a:lnTo>
                  <a:pt x="726618" y="25870"/>
                </a:lnTo>
                <a:lnTo>
                  <a:pt x="778441" y="28001"/>
                </a:lnTo>
                <a:lnTo>
                  <a:pt x="830248" y="30273"/>
                </a:lnTo>
                <a:lnTo>
                  <a:pt x="882040" y="32707"/>
                </a:lnTo>
                <a:lnTo>
                  <a:pt x="933814" y="35323"/>
                </a:lnTo>
                <a:lnTo>
                  <a:pt x="985570" y="38138"/>
                </a:lnTo>
                <a:lnTo>
                  <a:pt x="1037307" y="41174"/>
                </a:lnTo>
                <a:lnTo>
                  <a:pt x="1089025" y="44450"/>
                </a:lnTo>
                <a:lnTo>
                  <a:pt x="1138211" y="53047"/>
                </a:lnTo>
                <a:lnTo>
                  <a:pt x="1185551" y="69418"/>
                </a:lnTo>
                <a:lnTo>
                  <a:pt x="1232274" y="87998"/>
                </a:lnTo>
                <a:lnTo>
                  <a:pt x="1279614" y="103225"/>
                </a:lnTo>
                <a:lnTo>
                  <a:pt x="1328801" y="1095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6128" y="6014135"/>
            <a:ext cx="155321" cy="81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6050" y="5715012"/>
            <a:ext cx="1676400" cy="60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6050" y="5715012"/>
            <a:ext cx="16764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655"/>
              </a:spcBef>
            </a:pPr>
            <a:r>
              <a:rPr sz="1400" spc="-95" dirty="0">
                <a:latin typeface="Arial"/>
                <a:cs typeface="Arial"/>
              </a:rPr>
              <a:t>Subsistema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1400" spc="-65" dirty="0">
                <a:latin typeface="Arial"/>
                <a:cs typeface="Arial"/>
              </a:rPr>
              <a:t>Producción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5850" y="5974054"/>
            <a:ext cx="156845" cy="156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37073" y="5844612"/>
            <a:ext cx="1437005" cy="156210"/>
          </a:xfrm>
          <a:custGeom>
            <a:avLst/>
            <a:gdLst/>
            <a:ahLst/>
            <a:cxnLst/>
            <a:rect l="l" t="t" r="r" b="b"/>
            <a:pathLst>
              <a:path w="1437004" h="156210">
                <a:moveTo>
                  <a:pt x="0" y="156150"/>
                </a:moveTo>
                <a:lnTo>
                  <a:pt x="49829" y="125539"/>
                </a:lnTo>
                <a:lnTo>
                  <a:pt x="95278" y="104938"/>
                </a:lnTo>
                <a:lnTo>
                  <a:pt x="139922" y="91658"/>
                </a:lnTo>
                <a:lnTo>
                  <a:pt x="187339" y="83007"/>
                </a:lnTo>
                <a:lnTo>
                  <a:pt x="241105" y="76297"/>
                </a:lnTo>
                <a:lnTo>
                  <a:pt x="304800" y="68837"/>
                </a:lnTo>
                <a:lnTo>
                  <a:pt x="351987" y="54005"/>
                </a:lnTo>
                <a:lnTo>
                  <a:pt x="399512" y="41304"/>
                </a:lnTo>
                <a:lnTo>
                  <a:pt x="447352" y="30598"/>
                </a:lnTo>
                <a:lnTo>
                  <a:pt x="495485" y="21750"/>
                </a:lnTo>
                <a:lnTo>
                  <a:pt x="543889" y="14622"/>
                </a:lnTo>
                <a:lnTo>
                  <a:pt x="592544" y="9078"/>
                </a:lnTo>
                <a:lnTo>
                  <a:pt x="641426" y="4981"/>
                </a:lnTo>
                <a:lnTo>
                  <a:pt x="690514" y="2193"/>
                </a:lnTo>
                <a:lnTo>
                  <a:pt x="739786" y="579"/>
                </a:lnTo>
                <a:lnTo>
                  <a:pt x="789222" y="0"/>
                </a:lnTo>
                <a:lnTo>
                  <a:pt x="838797" y="319"/>
                </a:lnTo>
                <a:lnTo>
                  <a:pt x="888492" y="1401"/>
                </a:lnTo>
                <a:lnTo>
                  <a:pt x="938284" y="3107"/>
                </a:lnTo>
                <a:lnTo>
                  <a:pt x="988151" y="5300"/>
                </a:lnTo>
                <a:lnTo>
                  <a:pt x="1038072" y="7845"/>
                </a:lnTo>
                <a:lnTo>
                  <a:pt x="1088025" y="10603"/>
                </a:lnTo>
                <a:lnTo>
                  <a:pt x="1137987" y="13438"/>
                </a:lnTo>
                <a:lnTo>
                  <a:pt x="1187938" y="16213"/>
                </a:lnTo>
                <a:lnTo>
                  <a:pt x="1237855" y="18790"/>
                </a:lnTo>
                <a:lnTo>
                  <a:pt x="1287716" y="21034"/>
                </a:lnTo>
                <a:lnTo>
                  <a:pt x="1337501" y="22805"/>
                </a:lnTo>
                <a:lnTo>
                  <a:pt x="1387186" y="23969"/>
                </a:lnTo>
                <a:lnTo>
                  <a:pt x="1436751" y="243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4"/>
    </mc:Choice>
    <mc:Fallback xmlns="">
      <p:transition spd="slow" advTm="29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985" y="188023"/>
            <a:ext cx="72637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i="1" spc="-505" dirty="0">
                <a:latin typeface="Arial"/>
                <a:cs typeface="Arial"/>
              </a:rPr>
              <a:t>Recursos </a:t>
            </a:r>
            <a:r>
              <a:rPr b="1" i="1" spc="-335" dirty="0">
                <a:latin typeface="Arial"/>
                <a:cs typeface="Arial"/>
              </a:rPr>
              <a:t>de </a:t>
            </a:r>
            <a:r>
              <a:rPr b="1" i="1" spc="-280" dirty="0">
                <a:latin typeface="Arial"/>
                <a:cs typeface="Arial"/>
              </a:rPr>
              <a:t>holgura </a:t>
            </a:r>
            <a:r>
              <a:rPr b="1" i="1" spc="-380" dirty="0">
                <a:latin typeface="Arial"/>
                <a:cs typeface="Arial"/>
              </a:rPr>
              <a:t>y</a:t>
            </a:r>
            <a:r>
              <a:rPr b="1" i="1" spc="-475" dirty="0">
                <a:latin typeface="Arial"/>
                <a:cs typeface="Arial"/>
              </a:rPr>
              <a:t> </a:t>
            </a:r>
            <a:r>
              <a:rPr b="1" i="1" spc="-275" dirty="0">
                <a:latin typeface="Arial"/>
                <a:cs typeface="Arial"/>
              </a:rPr>
              <a:t>flexibles</a:t>
            </a:r>
            <a:r>
              <a:rPr b="1" spc="-275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44" y="942975"/>
            <a:ext cx="7980680" cy="10623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5080" indent="-342900" algn="just">
              <a:lnSpc>
                <a:spcPct val="80000"/>
              </a:lnSpc>
              <a:spcBef>
                <a:spcPts val="580"/>
              </a:spcBef>
              <a:buChar char="•"/>
              <a:tabLst>
                <a:tab pos="411480" algn="l"/>
                <a:tab pos="412115" algn="l"/>
              </a:tabLst>
            </a:pPr>
            <a:r>
              <a:rPr sz="2000" spc="-130" dirty="0">
                <a:latin typeface="Arial"/>
                <a:cs typeface="Arial"/>
              </a:rPr>
              <a:t>Cuando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100" dirty="0">
                <a:latin typeface="Arial"/>
                <a:cs typeface="Arial"/>
              </a:rPr>
              <a:t>salida </a:t>
            </a:r>
            <a:r>
              <a:rPr sz="2000" spc="-90" dirty="0">
                <a:latin typeface="Arial"/>
                <a:cs typeface="Arial"/>
              </a:rPr>
              <a:t>de algún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170" dirty="0">
                <a:latin typeface="Arial"/>
                <a:cs typeface="Arial"/>
              </a:rPr>
              <a:t>es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65" dirty="0">
                <a:latin typeface="Arial"/>
                <a:cs typeface="Arial"/>
              </a:rPr>
              <a:t>entrada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20" dirty="0">
                <a:latin typeface="Arial"/>
                <a:cs typeface="Arial"/>
              </a:rPr>
              <a:t>otro, </a:t>
            </a:r>
            <a:r>
              <a:rPr sz="2000" spc="-120" dirty="0">
                <a:latin typeface="Arial"/>
                <a:cs typeface="Arial"/>
              </a:rPr>
              <a:t>las </a:t>
            </a:r>
            <a:r>
              <a:rPr sz="2000" spc="-105" dirty="0">
                <a:latin typeface="Arial"/>
                <a:cs typeface="Arial"/>
              </a:rPr>
              <a:t>existencias </a:t>
            </a:r>
            <a:r>
              <a:rPr sz="2000" spc="-90" dirty="0">
                <a:latin typeface="Arial"/>
                <a:cs typeface="Arial"/>
              </a:rPr>
              <a:t>de  </a:t>
            </a:r>
            <a:r>
              <a:rPr sz="2000" spc="-105" dirty="0">
                <a:latin typeface="Arial"/>
                <a:cs typeface="Arial"/>
              </a:rPr>
              <a:t>recursos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75" dirty="0">
                <a:latin typeface="Arial"/>
                <a:cs typeface="Arial"/>
              </a:rPr>
              <a:t>holgura </a:t>
            </a:r>
            <a:r>
              <a:rPr sz="2000" spc="-35" dirty="0">
                <a:latin typeface="Arial"/>
                <a:cs typeface="Arial"/>
              </a:rPr>
              <a:t>permiten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90" dirty="0">
                <a:latin typeface="Arial"/>
                <a:cs typeface="Arial"/>
              </a:rPr>
              <a:t>los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145" dirty="0">
                <a:latin typeface="Arial"/>
                <a:cs typeface="Arial"/>
              </a:rPr>
              <a:t>sean </a:t>
            </a:r>
            <a:r>
              <a:rPr sz="2000" spc="-100" dirty="0">
                <a:latin typeface="Arial"/>
                <a:cs typeface="Arial"/>
              </a:rPr>
              <a:t>algo  </a:t>
            </a:r>
            <a:r>
              <a:rPr sz="2000" spc="-65" dirty="0">
                <a:latin typeface="Arial"/>
                <a:cs typeface="Arial"/>
              </a:rPr>
              <a:t>independientes </a:t>
            </a:r>
            <a:r>
              <a:rPr sz="2000" spc="-95" dirty="0">
                <a:latin typeface="Arial"/>
                <a:cs typeface="Arial"/>
              </a:rPr>
              <a:t>y </a:t>
            </a:r>
            <a:r>
              <a:rPr sz="2000" spc="-90" dirty="0">
                <a:latin typeface="Arial"/>
                <a:cs typeface="Arial"/>
              </a:rPr>
              <a:t>aún </a:t>
            </a:r>
            <a:r>
              <a:rPr sz="2000" spc="-125" dirty="0">
                <a:latin typeface="Arial"/>
                <a:cs typeface="Arial"/>
              </a:rPr>
              <a:t>más,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140" dirty="0">
                <a:latin typeface="Arial"/>
                <a:cs typeface="Arial"/>
              </a:rPr>
              <a:t>cada </a:t>
            </a:r>
            <a:r>
              <a:rPr sz="2000" spc="-60" dirty="0">
                <a:latin typeface="Arial"/>
                <a:cs typeface="Arial"/>
              </a:rPr>
              <a:t>uno </a:t>
            </a:r>
            <a:r>
              <a:rPr sz="2000" spc="-90" dirty="0">
                <a:latin typeface="Arial"/>
                <a:cs typeface="Arial"/>
              </a:rPr>
              <a:t>responda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120" dirty="0">
                <a:latin typeface="Arial"/>
                <a:cs typeface="Arial"/>
              </a:rPr>
              <a:t>las </a:t>
            </a:r>
            <a:r>
              <a:rPr sz="2000" spc="-110" dirty="0">
                <a:latin typeface="Arial"/>
                <a:cs typeface="Arial"/>
              </a:rPr>
              <a:t>demandas </a:t>
            </a:r>
            <a:r>
              <a:rPr sz="2000" spc="-90" dirty="0">
                <a:latin typeface="Arial"/>
                <a:cs typeface="Arial"/>
              </a:rPr>
              <a:t>de los  </a:t>
            </a:r>
            <a:r>
              <a:rPr sz="2000" spc="-45" dirty="0">
                <a:latin typeface="Arial"/>
                <a:cs typeface="Arial"/>
              </a:rPr>
              <a:t>otros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114" dirty="0">
                <a:latin typeface="Arial"/>
                <a:cs typeface="Arial"/>
              </a:rPr>
              <a:t>subsistemas.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043" y="2973706"/>
            <a:ext cx="7920990" cy="19210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marR="5080" indent="-342900" algn="just"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30" dirty="0">
                <a:latin typeface="Arial"/>
                <a:cs typeface="Arial"/>
              </a:rPr>
              <a:t>Una </a:t>
            </a:r>
            <a:r>
              <a:rPr sz="2000" spc="-95" dirty="0">
                <a:latin typeface="Arial"/>
                <a:cs typeface="Arial"/>
              </a:rPr>
              <a:t>organización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sistemas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55" dirty="0">
                <a:latin typeface="Arial"/>
                <a:cs typeface="Arial"/>
              </a:rPr>
              <a:t>información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45" dirty="0">
                <a:latin typeface="Arial"/>
                <a:cs typeface="Arial"/>
              </a:rPr>
              <a:t>utiliza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75" dirty="0">
                <a:latin typeface="Arial"/>
                <a:cs typeface="Arial"/>
              </a:rPr>
              <a:t>concepto </a:t>
            </a:r>
            <a:r>
              <a:rPr sz="2000" spc="-90" dirty="0">
                <a:latin typeface="Arial"/>
                <a:cs typeface="Arial"/>
              </a:rPr>
              <a:t>de  </a:t>
            </a:r>
            <a:r>
              <a:rPr sz="2000" spc="-75" dirty="0">
                <a:latin typeface="Arial"/>
                <a:cs typeface="Arial"/>
              </a:rPr>
              <a:t>combinación </a:t>
            </a:r>
            <a:r>
              <a:rPr sz="2000" spc="-90" dirty="0">
                <a:latin typeface="Arial"/>
                <a:cs typeface="Arial"/>
              </a:rPr>
              <a:t>de programadores </a:t>
            </a:r>
            <a:r>
              <a:rPr sz="2000" spc="-95" dirty="0">
                <a:latin typeface="Arial"/>
                <a:cs typeface="Arial"/>
              </a:rPr>
              <a:t>y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analistas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sistemas </a:t>
            </a:r>
            <a:r>
              <a:rPr sz="2000" spc="-35" dirty="0">
                <a:latin typeface="Arial"/>
                <a:cs typeface="Arial"/>
              </a:rPr>
              <a:t>tiene </a:t>
            </a:r>
            <a:r>
              <a:rPr sz="2000" spc="-150" dirty="0">
                <a:latin typeface="Arial"/>
                <a:cs typeface="Arial"/>
              </a:rPr>
              <a:t>más  </a:t>
            </a:r>
            <a:r>
              <a:rPr sz="2000" spc="-45" dirty="0">
                <a:latin typeface="Arial"/>
                <a:cs typeface="Arial"/>
              </a:rPr>
              <a:t>flexibilidad </a:t>
            </a:r>
            <a:r>
              <a:rPr sz="2000" spc="-90" dirty="0">
                <a:latin typeface="Arial"/>
                <a:cs typeface="Arial"/>
              </a:rPr>
              <a:t>en </a:t>
            </a:r>
            <a:r>
              <a:rPr sz="2000" spc="-70" dirty="0">
                <a:latin typeface="Arial"/>
                <a:cs typeface="Arial"/>
              </a:rPr>
              <a:t>responder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120" dirty="0">
                <a:latin typeface="Arial"/>
                <a:cs typeface="Arial"/>
              </a:rPr>
              <a:t>las </a:t>
            </a:r>
            <a:r>
              <a:rPr sz="2000" spc="-90" dirty="0">
                <a:latin typeface="Arial"/>
                <a:cs typeface="Arial"/>
              </a:rPr>
              <a:t>variaciones en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95" dirty="0">
                <a:latin typeface="Arial"/>
                <a:cs typeface="Arial"/>
              </a:rPr>
              <a:t>demanda </a:t>
            </a:r>
            <a:r>
              <a:rPr sz="2000" spc="-35" dirty="0">
                <a:latin typeface="Arial"/>
                <a:cs typeface="Arial"/>
              </a:rPr>
              <a:t>entre </a:t>
            </a:r>
            <a:r>
              <a:rPr sz="2000" spc="-55" dirty="0">
                <a:latin typeface="Arial"/>
                <a:cs typeface="Arial"/>
              </a:rPr>
              <a:t>el</a:t>
            </a:r>
            <a:r>
              <a:rPr sz="2000" spc="-35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análisis  y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80" dirty="0">
                <a:latin typeface="Arial"/>
                <a:cs typeface="Arial"/>
              </a:rPr>
              <a:t>programación, que </a:t>
            </a:r>
            <a:r>
              <a:rPr sz="2000" spc="-90" dirty="0">
                <a:latin typeface="Arial"/>
                <a:cs typeface="Arial"/>
              </a:rPr>
              <a:t>una </a:t>
            </a:r>
            <a:r>
              <a:rPr sz="2000" spc="-95" dirty="0">
                <a:latin typeface="Arial"/>
                <a:cs typeface="Arial"/>
              </a:rPr>
              <a:t>organización </a:t>
            </a:r>
            <a:r>
              <a:rPr sz="2000" spc="-105" dirty="0">
                <a:latin typeface="Arial"/>
                <a:cs typeface="Arial"/>
              </a:rPr>
              <a:t>con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100" dirty="0">
                <a:latin typeface="Arial"/>
                <a:cs typeface="Arial"/>
              </a:rPr>
              <a:t>misma </a:t>
            </a:r>
            <a:r>
              <a:rPr sz="2000" spc="-70" dirty="0">
                <a:latin typeface="Arial"/>
                <a:cs typeface="Arial"/>
              </a:rPr>
              <a:t>cantidad </a:t>
            </a:r>
            <a:r>
              <a:rPr sz="2000" spc="-90" dirty="0">
                <a:latin typeface="Arial"/>
                <a:cs typeface="Arial"/>
              </a:rPr>
              <a:t>de  </a:t>
            </a:r>
            <a:r>
              <a:rPr sz="2000" spc="-85" dirty="0">
                <a:latin typeface="Arial"/>
                <a:cs typeface="Arial"/>
              </a:rPr>
              <a:t>personal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45" dirty="0">
                <a:latin typeface="Arial"/>
                <a:cs typeface="Arial"/>
              </a:rPr>
              <a:t>utiliza </a:t>
            </a:r>
            <a:r>
              <a:rPr sz="2000" spc="-95" dirty="0">
                <a:latin typeface="Arial"/>
                <a:cs typeface="Arial"/>
              </a:rPr>
              <a:t>analistas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sistemas </a:t>
            </a:r>
            <a:r>
              <a:rPr sz="2000" spc="-80" dirty="0">
                <a:latin typeface="Arial"/>
                <a:cs typeface="Arial"/>
              </a:rPr>
              <a:t>solamente </a:t>
            </a:r>
            <a:r>
              <a:rPr sz="2000" spc="-95" dirty="0">
                <a:latin typeface="Arial"/>
                <a:cs typeface="Arial"/>
              </a:rPr>
              <a:t>para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95" dirty="0">
                <a:latin typeface="Arial"/>
                <a:cs typeface="Arial"/>
              </a:rPr>
              <a:t>análisis y </a:t>
            </a:r>
            <a:r>
              <a:rPr sz="2000" spc="-55" dirty="0">
                <a:latin typeface="Arial"/>
                <a:cs typeface="Arial"/>
              </a:rPr>
              <a:t>el  </a:t>
            </a:r>
            <a:r>
              <a:rPr sz="2000" spc="-85" dirty="0">
                <a:latin typeface="Arial"/>
                <a:cs typeface="Arial"/>
              </a:rPr>
              <a:t>diseño </a:t>
            </a:r>
            <a:r>
              <a:rPr sz="2000" spc="-95" dirty="0">
                <a:latin typeface="Arial"/>
                <a:cs typeface="Arial"/>
              </a:rPr>
              <a:t>y </a:t>
            </a:r>
            <a:r>
              <a:rPr sz="2000" spc="-85" dirty="0">
                <a:latin typeface="Arial"/>
                <a:cs typeface="Arial"/>
              </a:rPr>
              <a:t>emplea </a:t>
            </a:r>
            <a:r>
              <a:rPr sz="2000" spc="-90" dirty="0">
                <a:latin typeface="Arial"/>
                <a:cs typeface="Arial"/>
              </a:rPr>
              <a:t>programadores </a:t>
            </a:r>
            <a:r>
              <a:rPr sz="2000" spc="-80" dirty="0">
                <a:latin typeface="Arial"/>
                <a:cs typeface="Arial"/>
              </a:rPr>
              <a:t>solamente </a:t>
            </a:r>
            <a:r>
              <a:rPr sz="2000" spc="-95" dirty="0">
                <a:latin typeface="Arial"/>
                <a:cs typeface="Arial"/>
              </a:rPr>
              <a:t>para </a:t>
            </a:r>
            <a:r>
              <a:rPr sz="2000" spc="-70" dirty="0">
                <a:latin typeface="Arial"/>
                <a:cs typeface="Arial"/>
              </a:rPr>
              <a:t>la</a:t>
            </a:r>
            <a:r>
              <a:rPr sz="2000" spc="-27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programación.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555" y="5085181"/>
            <a:ext cx="3314700" cy="1381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07156" y="4910646"/>
            <a:ext cx="2628900" cy="1743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7651" y="2655823"/>
            <a:ext cx="4041775" cy="76200"/>
          </a:xfrm>
          <a:custGeom>
            <a:avLst/>
            <a:gdLst/>
            <a:ahLst/>
            <a:cxnLst/>
            <a:rect l="l" t="t" r="r" b="b"/>
            <a:pathLst>
              <a:path w="4041775" h="76200">
                <a:moveTo>
                  <a:pt x="3965448" y="0"/>
                </a:moveTo>
                <a:lnTo>
                  <a:pt x="3965448" y="76200"/>
                </a:lnTo>
                <a:lnTo>
                  <a:pt x="4028948" y="44450"/>
                </a:lnTo>
                <a:lnTo>
                  <a:pt x="3978148" y="44450"/>
                </a:lnTo>
                <a:lnTo>
                  <a:pt x="3978148" y="31750"/>
                </a:lnTo>
                <a:lnTo>
                  <a:pt x="4028948" y="31750"/>
                </a:lnTo>
                <a:lnTo>
                  <a:pt x="3965448" y="0"/>
                </a:lnTo>
                <a:close/>
              </a:path>
              <a:path w="4041775" h="76200">
                <a:moveTo>
                  <a:pt x="396544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65448" y="44450"/>
                </a:lnTo>
                <a:lnTo>
                  <a:pt x="3965448" y="31750"/>
                </a:lnTo>
                <a:close/>
              </a:path>
              <a:path w="4041775" h="76200">
                <a:moveTo>
                  <a:pt x="4028948" y="31750"/>
                </a:moveTo>
                <a:lnTo>
                  <a:pt x="3978148" y="31750"/>
                </a:lnTo>
                <a:lnTo>
                  <a:pt x="3978148" y="44450"/>
                </a:lnTo>
                <a:lnTo>
                  <a:pt x="4028948" y="44450"/>
                </a:lnTo>
                <a:lnTo>
                  <a:pt x="4041648" y="38100"/>
                </a:lnTo>
                <a:lnTo>
                  <a:pt x="402894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037" y="2351087"/>
            <a:ext cx="1787652" cy="68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0037" y="2351087"/>
            <a:ext cx="1788160" cy="6877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206375">
              <a:lnSpc>
                <a:spcPct val="100000"/>
              </a:lnSpc>
            </a:pPr>
            <a:r>
              <a:rPr sz="1400" spc="-100" dirty="0">
                <a:latin typeface="Arial"/>
                <a:cs typeface="Arial"/>
              </a:rPr>
              <a:t>Salidas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Fluctuantes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0990" y="2171700"/>
            <a:ext cx="1218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4" dirty="0">
                <a:latin typeface="Arial"/>
                <a:cs typeface="Arial"/>
              </a:rPr>
              <a:t>Sin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coordinación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75786" y="2208783"/>
            <a:ext cx="155575" cy="1007744"/>
          </a:xfrm>
          <a:custGeom>
            <a:avLst/>
            <a:gdLst/>
            <a:ahLst/>
            <a:cxnLst/>
            <a:rect l="l" t="t" r="r" b="b"/>
            <a:pathLst>
              <a:path w="155575" h="1007744">
                <a:moveTo>
                  <a:pt x="155448" y="0"/>
                </a:moveTo>
                <a:lnTo>
                  <a:pt x="127007" y="36671"/>
                </a:lnTo>
                <a:lnTo>
                  <a:pt x="105479" y="75206"/>
                </a:lnTo>
                <a:lnTo>
                  <a:pt x="89915" y="115515"/>
                </a:lnTo>
                <a:lnTo>
                  <a:pt x="79368" y="157511"/>
                </a:lnTo>
                <a:lnTo>
                  <a:pt x="72890" y="201104"/>
                </a:lnTo>
                <a:lnTo>
                  <a:pt x="69534" y="246206"/>
                </a:lnTo>
                <a:lnTo>
                  <a:pt x="68353" y="292727"/>
                </a:lnTo>
                <a:lnTo>
                  <a:pt x="68398" y="340579"/>
                </a:lnTo>
                <a:lnTo>
                  <a:pt x="68723" y="389674"/>
                </a:lnTo>
                <a:lnTo>
                  <a:pt x="68380" y="439922"/>
                </a:lnTo>
                <a:lnTo>
                  <a:pt x="66421" y="491236"/>
                </a:lnTo>
                <a:lnTo>
                  <a:pt x="73209" y="544961"/>
                </a:lnTo>
                <a:lnTo>
                  <a:pt x="80495" y="596745"/>
                </a:lnTo>
                <a:lnTo>
                  <a:pt x="87256" y="646782"/>
                </a:lnTo>
                <a:lnTo>
                  <a:pt x="92474" y="695267"/>
                </a:lnTo>
                <a:lnTo>
                  <a:pt x="95125" y="742394"/>
                </a:lnTo>
                <a:lnTo>
                  <a:pt x="94191" y="788355"/>
                </a:lnTo>
                <a:lnTo>
                  <a:pt x="88650" y="833347"/>
                </a:lnTo>
                <a:lnTo>
                  <a:pt x="77480" y="877562"/>
                </a:lnTo>
                <a:lnTo>
                  <a:pt x="59663" y="921195"/>
                </a:lnTo>
                <a:lnTo>
                  <a:pt x="34176" y="964440"/>
                </a:lnTo>
                <a:lnTo>
                  <a:pt x="0" y="100749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9436" y="2607564"/>
            <a:ext cx="90424" cy="98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2542" y="2208783"/>
            <a:ext cx="155575" cy="1007744"/>
          </a:xfrm>
          <a:custGeom>
            <a:avLst/>
            <a:gdLst/>
            <a:ahLst/>
            <a:cxnLst/>
            <a:rect l="l" t="t" r="r" b="b"/>
            <a:pathLst>
              <a:path w="155575" h="1007744">
                <a:moveTo>
                  <a:pt x="155448" y="0"/>
                </a:moveTo>
                <a:lnTo>
                  <a:pt x="127007" y="36671"/>
                </a:lnTo>
                <a:lnTo>
                  <a:pt x="105479" y="75206"/>
                </a:lnTo>
                <a:lnTo>
                  <a:pt x="89915" y="115515"/>
                </a:lnTo>
                <a:lnTo>
                  <a:pt x="79368" y="157511"/>
                </a:lnTo>
                <a:lnTo>
                  <a:pt x="72890" y="201104"/>
                </a:lnTo>
                <a:lnTo>
                  <a:pt x="69534" y="246206"/>
                </a:lnTo>
                <a:lnTo>
                  <a:pt x="68353" y="292727"/>
                </a:lnTo>
                <a:lnTo>
                  <a:pt x="68398" y="340579"/>
                </a:lnTo>
                <a:lnTo>
                  <a:pt x="68723" y="389674"/>
                </a:lnTo>
                <a:lnTo>
                  <a:pt x="68380" y="439922"/>
                </a:lnTo>
                <a:lnTo>
                  <a:pt x="66421" y="491236"/>
                </a:lnTo>
                <a:lnTo>
                  <a:pt x="73209" y="544961"/>
                </a:lnTo>
                <a:lnTo>
                  <a:pt x="80495" y="596745"/>
                </a:lnTo>
                <a:lnTo>
                  <a:pt x="87256" y="646782"/>
                </a:lnTo>
                <a:lnTo>
                  <a:pt x="92474" y="695267"/>
                </a:lnTo>
                <a:lnTo>
                  <a:pt x="95125" y="742394"/>
                </a:lnTo>
                <a:lnTo>
                  <a:pt x="94191" y="788355"/>
                </a:lnTo>
                <a:lnTo>
                  <a:pt x="88650" y="833347"/>
                </a:lnTo>
                <a:lnTo>
                  <a:pt x="77480" y="877562"/>
                </a:lnTo>
                <a:lnTo>
                  <a:pt x="59663" y="921195"/>
                </a:lnTo>
                <a:lnTo>
                  <a:pt x="34176" y="964440"/>
                </a:lnTo>
                <a:lnTo>
                  <a:pt x="0" y="100749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6192" y="2607564"/>
            <a:ext cx="90424" cy="98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58057" y="2607564"/>
            <a:ext cx="90423" cy="98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46677" y="2607564"/>
            <a:ext cx="90424" cy="98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35296" y="2607564"/>
            <a:ext cx="90424" cy="98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29298" y="2243137"/>
            <a:ext cx="1943100" cy="7953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29298" y="2541523"/>
            <a:ext cx="1943100" cy="497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26034" algn="ctr">
              <a:lnSpc>
                <a:spcPts val="1550"/>
              </a:lnSpc>
            </a:pPr>
            <a:r>
              <a:rPr sz="1400" spc="-90" dirty="0">
                <a:latin typeface="Arial"/>
                <a:cs typeface="Arial"/>
              </a:rPr>
              <a:t>Capacidad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normalmente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400" spc="-65" dirty="0">
                <a:latin typeface="Arial"/>
                <a:cs typeface="Arial"/>
              </a:rPr>
              <a:t>empleada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29298" y="2243137"/>
            <a:ext cx="1943100" cy="2984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latin typeface="Arial"/>
                <a:cs typeface="Arial"/>
              </a:rPr>
              <a:t>Capacidad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Holgura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10"/>
    </mc:Choice>
    <mc:Fallback xmlns="">
      <p:transition spd="slow" advTm="154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0951" y="462915"/>
            <a:ext cx="2565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i="1" spc="-819" dirty="0">
                <a:latin typeface="Arial"/>
                <a:cs typeface="Arial"/>
              </a:rPr>
              <a:t>E</a:t>
            </a:r>
            <a:r>
              <a:rPr b="1" i="1" spc="-750" dirty="0">
                <a:latin typeface="Arial"/>
                <a:cs typeface="Arial"/>
              </a:rPr>
              <a:t>s</a:t>
            </a:r>
            <a:r>
              <a:rPr b="1" i="1" spc="-5" dirty="0">
                <a:latin typeface="Arial"/>
                <a:cs typeface="Arial"/>
              </a:rPr>
              <a:t>t</a:t>
            </a:r>
            <a:r>
              <a:rPr b="1" i="1" spc="-250" dirty="0">
                <a:latin typeface="Arial"/>
                <a:cs typeface="Arial"/>
              </a:rPr>
              <a:t>ánda</a:t>
            </a:r>
            <a:r>
              <a:rPr b="1" i="1" spc="-185" dirty="0">
                <a:latin typeface="Arial"/>
                <a:cs typeface="Arial"/>
              </a:rPr>
              <a:t>r</a:t>
            </a:r>
            <a:r>
              <a:rPr b="1" i="1" spc="-505" dirty="0">
                <a:latin typeface="Arial"/>
                <a:cs typeface="Arial"/>
              </a:rPr>
              <a:t>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425"/>
              </a:spcBef>
              <a:buChar char="•"/>
              <a:tabLst>
                <a:tab pos="355600" algn="l"/>
                <a:tab pos="356235" algn="l"/>
              </a:tabLst>
            </a:pPr>
            <a:r>
              <a:rPr spc="-290" dirty="0"/>
              <a:t>La </a:t>
            </a:r>
            <a:r>
              <a:rPr spc="-114" dirty="0"/>
              <a:t>especificación </a:t>
            </a:r>
            <a:r>
              <a:rPr spc="-125" dirty="0"/>
              <a:t>de </a:t>
            </a:r>
            <a:r>
              <a:rPr spc="-160" dirty="0"/>
              <a:t>las </a:t>
            </a:r>
            <a:r>
              <a:rPr spc="-114" dirty="0"/>
              <a:t>normas, </a:t>
            </a:r>
            <a:r>
              <a:rPr spc="-120" dirty="0"/>
              <a:t>los </a:t>
            </a:r>
            <a:r>
              <a:rPr spc="-150" dirty="0"/>
              <a:t>costos </a:t>
            </a:r>
            <a:r>
              <a:rPr spc="-125" dirty="0"/>
              <a:t>de </a:t>
            </a:r>
            <a:r>
              <a:rPr spc="-120" dirty="0"/>
              <a:t>los  </a:t>
            </a:r>
            <a:r>
              <a:rPr spc="-145" dirty="0"/>
              <a:t>estándares </a:t>
            </a:r>
            <a:r>
              <a:rPr spc="-130" dirty="0"/>
              <a:t>y </a:t>
            </a:r>
            <a:r>
              <a:rPr spc="-95" dirty="0"/>
              <a:t>otras </a:t>
            </a:r>
            <a:r>
              <a:rPr spc="-125" dirty="0"/>
              <a:t>normas </a:t>
            </a:r>
            <a:r>
              <a:rPr spc="-70" dirty="0"/>
              <a:t>le </a:t>
            </a:r>
            <a:r>
              <a:rPr spc="-50" dirty="0"/>
              <a:t>permiten </a:t>
            </a:r>
            <a:r>
              <a:rPr spc="-210" dirty="0"/>
              <a:t>a </a:t>
            </a:r>
            <a:r>
              <a:rPr spc="-90" dirty="0"/>
              <a:t>un  </a:t>
            </a:r>
            <a:r>
              <a:rPr spc="-145" dirty="0"/>
              <a:t>subsistema </a:t>
            </a:r>
            <a:r>
              <a:rPr spc="-100" dirty="0"/>
              <a:t>planear </a:t>
            </a:r>
            <a:r>
              <a:rPr spc="-130" dirty="0"/>
              <a:t>y </a:t>
            </a:r>
            <a:r>
              <a:rPr spc="-150" dirty="0"/>
              <a:t>organizarse </a:t>
            </a:r>
            <a:r>
              <a:rPr spc="-95" dirty="0"/>
              <a:t>reduciendo </a:t>
            </a:r>
            <a:r>
              <a:rPr spc="-100" dirty="0"/>
              <a:t>la  </a:t>
            </a:r>
            <a:r>
              <a:rPr spc="-145" dirty="0"/>
              <a:t>necesidad </a:t>
            </a:r>
            <a:r>
              <a:rPr spc="-125" dirty="0"/>
              <a:t>de </a:t>
            </a:r>
            <a:r>
              <a:rPr spc="-135" dirty="0"/>
              <a:t>comunicarse con </a:t>
            </a:r>
            <a:r>
              <a:rPr spc="-65" dirty="0"/>
              <a:t>otros</a:t>
            </a:r>
            <a:r>
              <a:rPr spc="-300" dirty="0"/>
              <a:t> </a:t>
            </a:r>
            <a:r>
              <a:rPr spc="-150" dirty="0"/>
              <a:t>subsistemas.  </a:t>
            </a:r>
            <a:r>
              <a:rPr spc="-210" dirty="0"/>
              <a:t>Si, </a:t>
            </a:r>
            <a:r>
              <a:rPr spc="-45" dirty="0"/>
              <a:t>por </a:t>
            </a:r>
            <a:r>
              <a:rPr spc="-80" dirty="0"/>
              <a:t>ejemplo, </a:t>
            </a:r>
            <a:r>
              <a:rPr spc="-75" dirty="0"/>
              <a:t>el departamento </a:t>
            </a:r>
            <a:r>
              <a:rPr spc="-125" dirty="0"/>
              <a:t>de </a:t>
            </a:r>
            <a:r>
              <a:rPr spc="-95" dirty="0"/>
              <a:t>producción  </a:t>
            </a:r>
            <a:r>
              <a:rPr spc="-185" dirty="0"/>
              <a:t>desea </a:t>
            </a:r>
            <a:r>
              <a:rPr spc="-110" dirty="0"/>
              <a:t>diseñar </a:t>
            </a:r>
            <a:r>
              <a:rPr spc="-90" dirty="0"/>
              <a:t>un </a:t>
            </a:r>
            <a:r>
              <a:rPr spc="-70" dirty="0"/>
              <a:t>módulo </a:t>
            </a:r>
            <a:r>
              <a:rPr spc="-125" dirty="0"/>
              <a:t>de </a:t>
            </a:r>
            <a:r>
              <a:rPr spc="-105" dirty="0"/>
              <a:t>procesamiento </a:t>
            </a:r>
            <a:r>
              <a:rPr spc="-130" dirty="0"/>
              <a:t>de  </a:t>
            </a:r>
            <a:r>
              <a:rPr spc="-114" dirty="0"/>
              <a:t>datos </a:t>
            </a:r>
            <a:r>
              <a:rPr spc="-110" dirty="0"/>
              <a:t>que </a:t>
            </a:r>
            <a:r>
              <a:rPr spc="-105" dirty="0"/>
              <a:t>incluya </a:t>
            </a:r>
            <a:r>
              <a:rPr spc="-135" dirty="0"/>
              <a:t>bienes </a:t>
            </a:r>
            <a:r>
              <a:rPr spc="-85" dirty="0"/>
              <a:t>terminados </a:t>
            </a:r>
            <a:r>
              <a:rPr spc="-130" dirty="0"/>
              <a:t>y </a:t>
            </a:r>
            <a:r>
              <a:rPr spc="-90" dirty="0"/>
              <a:t>un </a:t>
            </a:r>
            <a:r>
              <a:rPr spc="-120" dirty="0"/>
              <a:t>código  </a:t>
            </a:r>
            <a:r>
              <a:rPr spc="-114" dirty="0"/>
              <a:t>estándar </a:t>
            </a:r>
            <a:r>
              <a:rPr spc="-125" dirty="0"/>
              <a:t>de </a:t>
            </a:r>
            <a:r>
              <a:rPr spc="-90" dirty="0"/>
              <a:t>productos </a:t>
            </a:r>
            <a:r>
              <a:rPr spc="-114" dirty="0"/>
              <a:t>que </a:t>
            </a:r>
            <a:r>
              <a:rPr spc="-225" dirty="0"/>
              <a:t>sea </a:t>
            </a:r>
            <a:r>
              <a:rPr spc="-70" dirty="0"/>
              <a:t>utilizado </a:t>
            </a:r>
            <a:r>
              <a:rPr spc="-45" dirty="0"/>
              <a:t>por </a:t>
            </a:r>
            <a:r>
              <a:rPr spc="-65" dirty="0"/>
              <a:t>toda  </a:t>
            </a:r>
            <a:r>
              <a:rPr spc="-95" dirty="0"/>
              <a:t>la </a:t>
            </a:r>
            <a:r>
              <a:rPr spc="-125" dirty="0"/>
              <a:t>organización, </a:t>
            </a:r>
            <a:r>
              <a:rPr spc="-85" dirty="0"/>
              <a:t>no </a:t>
            </a:r>
            <a:r>
              <a:rPr spc="-50" dirty="0"/>
              <a:t>tiene </a:t>
            </a:r>
            <a:r>
              <a:rPr spc="-145" dirty="0"/>
              <a:t>necesidad </a:t>
            </a:r>
            <a:r>
              <a:rPr spc="-125" dirty="0"/>
              <a:t>de </a:t>
            </a:r>
            <a:r>
              <a:rPr spc="-110" dirty="0"/>
              <a:t>comunicar  </a:t>
            </a:r>
            <a:r>
              <a:rPr spc="-130" dirty="0"/>
              <a:t>y </a:t>
            </a:r>
            <a:r>
              <a:rPr spc="-120" dirty="0"/>
              <a:t>negociar </a:t>
            </a:r>
            <a:r>
              <a:rPr spc="-135" dirty="0"/>
              <a:t>con </a:t>
            </a:r>
            <a:r>
              <a:rPr spc="-65" dirty="0"/>
              <a:t>otros</a:t>
            </a:r>
            <a:r>
              <a:rPr spc="-229" dirty="0"/>
              <a:t> </a:t>
            </a:r>
            <a:r>
              <a:rPr spc="-95" dirty="0"/>
              <a:t>departamentos.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0" y="836675"/>
            <a:ext cx="1524000" cy="2228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3878" y="6282372"/>
            <a:ext cx="1559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latin typeface="Arial"/>
                <a:cs typeface="Arial"/>
              </a:rPr>
              <a:t>Uso </a:t>
            </a:r>
            <a:r>
              <a:rPr sz="1600" spc="-75" dirty="0">
                <a:latin typeface="Arial"/>
                <a:cs typeface="Arial"/>
              </a:rPr>
              <a:t>de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b="1" spc="-145" dirty="0">
                <a:latin typeface="Arial"/>
                <a:cs typeface="Arial"/>
              </a:rPr>
              <a:t>Estándares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7224" y="5605475"/>
            <a:ext cx="1676400" cy="60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7224" y="5605475"/>
            <a:ext cx="1676400" cy="609600"/>
          </a:xfrm>
          <a:custGeom>
            <a:avLst/>
            <a:gdLst/>
            <a:ahLst/>
            <a:cxnLst/>
            <a:rect l="l" t="t" r="r" b="b"/>
            <a:pathLst>
              <a:path w="1676400" h="609600">
                <a:moveTo>
                  <a:pt x="0" y="609600"/>
                </a:moveTo>
                <a:lnTo>
                  <a:pt x="1676400" y="609600"/>
                </a:lnTo>
                <a:lnTo>
                  <a:pt x="1676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8250" y="5322951"/>
            <a:ext cx="152400" cy="892175"/>
          </a:xfrm>
          <a:custGeom>
            <a:avLst/>
            <a:gdLst/>
            <a:ahLst/>
            <a:cxnLst/>
            <a:rect l="l" t="t" r="r" b="b"/>
            <a:pathLst>
              <a:path w="152400" h="892175">
                <a:moveTo>
                  <a:pt x="152400" y="0"/>
                </a:moveTo>
                <a:lnTo>
                  <a:pt x="122079" y="35779"/>
                </a:lnTo>
                <a:lnTo>
                  <a:pt x="99860" y="73554"/>
                </a:lnTo>
                <a:lnTo>
                  <a:pt x="84504" y="113218"/>
                </a:lnTo>
                <a:lnTo>
                  <a:pt x="74771" y="154666"/>
                </a:lnTo>
                <a:lnTo>
                  <a:pt x="69421" y="197792"/>
                </a:lnTo>
                <a:lnTo>
                  <a:pt x="67214" y="242493"/>
                </a:lnTo>
                <a:lnTo>
                  <a:pt x="66911" y="288662"/>
                </a:lnTo>
                <a:lnTo>
                  <a:pt x="67271" y="336193"/>
                </a:lnTo>
                <a:lnTo>
                  <a:pt x="67055" y="384982"/>
                </a:lnTo>
                <a:lnTo>
                  <a:pt x="65024" y="434924"/>
                </a:lnTo>
                <a:lnTo>
                  <a:pt x="72375" y="487159"/>
                </a:lnTo>
                <a:lnTo>
                  <a:pt x="80207" y="537337"/>
                </a:lnTo>
                <a:lnTo>
                  <a:pt x="87183" y="585685"/>
                </a:lnTo>
                <a:lnTo>
                  <a:pt x="91970" y="632434"/>
                </a:lnTo>
                <a:lnTo>
                  <a:pt x="93233" y="677811"/>
                </a:lnTo>
                <a:lnTo>
                  <a:pt x="89639" y="722045"/>
                </a:lnTo>
                <a:lnTo>
                  <a:pt x="79853" y="765365"/>
                </a:lnTo>
                <a:lnTo>
                  <a:pt x="62540" y="807999"/>
                </a:lnTo>
                <a:lnTo>
                  <a:pt x="36367" y="850176"/>
                </a:lnTo>
                <a:lnTo>
                  <a:pt x="0" y="8921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0450" y="5376926"/>
            <a:ext cx="152400" cy="892175"/>
          </a:xfrm>
          <a:custGeom>
            <a:avLst/>
            <a:gdLst/>
            <a:ahLst/>
            <a:cxnLst/>
            <a:rect l="l" t="t" r="r" b="b"/>
            <a:pathLst>
              <a:path w="152400" h="892175">
                <a:moveTo>
                  <a:pt x="152400" y="0"/>
                </a:moveTo>
                <a:lnTo>
                  <a:pt x="122079" y="35779"/>
                </a:lnTo>
                <a:lnTo>
                  <a:pt x="99860" y="73554"/>
                </a:lnTo>
                <a:lnTo>
                  <a:pt x="84504" y="113218"/>
                </a:lnTo>
                <a:lnTo>
                  <a:pt x="74771" y="154666"/>
                </a:lnTo>
                <a:lnTo>
                  <a:pt x="69421" y="197792"/>
                </a:lnTo>
                <a:lnTo>
                  <a:pt x="67214" y="242493"/>
                </a:lnTo>
                <a:lnTo>
                  <a:pt x="66911" y="288662"/>
                </a:lnTo>
                <a:lnTo>
                  <a:pt x="67271" y="336193"/>
                </a:lnTo>
                <a:lnTo>
                  <a:pt x="67055" y="384982"/>
                </a:lnTo>
                <a:lnTo>
                  <a:pt x="65024" y="434924"/>
                </a:lnTo>
                <a:lnTo>
                  <a:pt x="72375" y="487159"/>
                </a:lnTo>
                <a:lnTo>
                  <a:pt x="80207" y="537337"/>
                </a:lnTo>
                <a:lnTo>
                  <a:pt x="87183" y="585685"/>
                </a:lnTo>
                <a:lnTo>
                  <a:pt x="91970" y="632434"/>
                </a:lnTo>
                <a:lnTo>
                  <a:pt x="93233" y="677811"/>
                </a:lnTo>
                <a:lnTo>
                  <a:pt x="89639" y="722045"/>
                </a:lnTo>
                <a:lnTo>
                  <a:pt x="79853" y="765365"/>
                </a:lnTo>
                <a:lnTo>
                  <a:pt x="62540" y="807999"/>
                </a:lnTo>
                <a:lnTo>
                  <a:pt x="36367" y="850176"/>
                </a:lnTo>
                <a:lnTo>
                  <a:pt x="0" y="8921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48450" y="5605475"/>
            <a:ext cx="1676400" cy="60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48450" y="5605475"/>
            <a:ext cx="1676400" cy="609600"/>
          </a:xfrm>
          <a:custGeom>
            <a:avLst/>
            <a:gdLst/>
            <a:ahLst/>
            <a:cxnLst/>
            <a:rect l="l" t="t" r="r" b="b"/>
            <a:pathLst>
              <a:path w="1676400" h="609600">
                <a:moveTo>
                  <a:pt x="0" y="609600"/>
                </a:moveTo>
                <a:lnTo>
                  <a:pt x="1676400" y="609600"/>
                </a:lnTo>
                <a:lnTo>
                  <a:pt x="1676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08678" y="5096891"/>
            <a:ext cx="10306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Arial"/>
                <a:cs typeface="Arial"/>
              </a:rPr>
              <a:t>Ninguna  </a:t>
            </a:r>
            <a:r>
              <a:rPr sz="1400" spc="-125" dirty="0">
                <a:latin typeface="Arial"/>
                <a:cs typeface="Arial"/>
              </a:rPr>
              <a:t>c</a:t>
            </a:r>
            <a:r>
              <a:rPr sz="1400" spc="-40" dirty="0">
                <a:latin typeface="Arial"/>
                <a:cs typeface="Arial"/>
              </a:rPr>
              <a:t>o</a:t>
            </a:r>
            <a:r>
              <a:rPr sz="1400" spc="-55" dirty="0">
                <a:latin typeface="Arial"/>
                <a:cs typeface="Arial"/>
              </a:rPr>
              <a:t>m</a:t>
            </a:r>
            <a:r>
              <a:rPr sz="1400" spc="-45" dirty="0">
                <a:latin typeface="Arial"/>
                <a:cs typeface="Arial"/>
              </a:rPr>
              <a:t>un</a:t>
            </a:r>
            <a:r>
              <a:rPr sz="1400" spc="-30" dirty="0">
                <a:latin typeface="Arial"/>
                <a:cs typeface="Arial"/>
              </a:rPr>
              <a:t>i</a:t>
            </a:r>
            <a:r>
              <a:rPr sz="1400" spc="-85" dirty="0">
                <a:latin typeface="Arial"/>
                <a:cs typeface="Arial"/>
              </a:rPr>
              <a:t>c</a:t>
            </a:r>
            <a:r>
              <a:rPr sz="1400" spc="-105" dirty="0">
                <a:latin typeface="Arial"/>
                <a:cs typeface="Arial"/>
              </a:rPr>
              <a:t>ac</a:t>
            </a:r>
            <a:r>
              <a:rPr sz="1400" spc="-20" dirty="0">
                <a:latin typeface="Arial"/>
                <a:cs typeface="Arial"/>
              </a:rPr>
              <a:t>ión  </a:t>
            </a:r>
            <a:r>
              <a:rPr sz="1400" spc="-70" dirty="0">
                <a:latin typeface="Arial"/>
                <a:cs typeface="Arial"/>
              </a:rPr>
              <a:t>especial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89225" y="5433377"/>
            <a:ext cx="6559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-75" dirty="0">
                <a:latin typeface="Arial"/>
                <a:cs typeface="Arial"/>
              </a:rPr>
              <a:t>Entrada  </a:t>
            </a:r>
            <a:r>
              <a:rPr sz="1400" spc="-240" dirty="0">
                <a:latin typeface="Arial"/>
                <a:cs typeface="Arial"/>
              </a:rPr>
              <a:t>E</a:t>
            </a:r>
            <a:r>
              <a:rPr sz="1400" spc="-210" dirty="0">
                <a:latin typeface="Arial"/>
                <a:cs typeface="Arial"/>
              </a:rPr>
              <a:t>s</a:t>
            </a:r>
            <a:r>
              <a:rPr sz="1400" spc="50" dirty="0">
                <a:latin typeface="Arial"/>
                <a:cs typeface="Arial"/>
              </a:rPr>
              <a:t>t</a:t>
            </a:r>
            <a:r>
              <a:rPr sz="1400" spc="-105" dirty="0">
                <a:latin typeface="Arial"/>
                <a:cs typeface="Arial"/>
              </a:rPr>
              <a:t>á</a:t>
            </a:r>
            <a:r>
              <a:rPr sz="1400" spc="-45" dirty="0">
                <a:latin typeface="Arial"/>
                <a:cs typeface="Arial"/>
              </a:rPr>
              <a:t>nd</a:t>
            </a:r>
            <a:r>
              <a:rPr sz="1400" spc="-105" dirty="0">
                <a:latin typeface="Arial"/>
                <a:cs typeface="Arial"/>
              </a:rPr>
              <a:t>a</a:t>
            </a:r>
            <a:r>
              <a:rPr sz="1400" spc="20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09640" y="5447665"/>
            <a:ext cx="6559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-75" dirty="0">
                <a:latin typeface="Arial"/>
                <a:cs typeface="Arial"/>
              </a:rPr>
              <a:t>Entrada  </a:t>
            </a:r>
            <a:r>
              <a:rPr sz="1400" spc="-240" dirty="0">
                <a:latin typeface="Arial"/>
                <a:cs typeface="Arial"/>
              </a:rPr>
              <a:t>E</a:t>
            </a:r>
            <a:r>
              <a:rPr sz="1400" spc="-210" dirty="0">
                <a:latin typeface="Arial"/>
                <a:cs typeface="Arial"/>
              </a:rPr>
              <a:t>s</a:t>
            </a:r>
            <a:r>
              <a:rPr sz="1400" spc="50" dirty="0">
                <a:latin typeface="Arial"/>
                <a:cs typeface="Arial"/>
              </a:rPr>
              <a:t>t</a:t>
            </a:r>
            <a:r>
              <a:rPr sz="1400" spc="-105" dirty="0">
                <a:latin typeface="Arial"/>
                <a:cs typeface="Arial"/>
              </a:rPr>
              <a:t>á</a:t>
            </a:r>
            <a:r>
              <a:rPr sz="1400" spc="-45" dirty="0">
                <a:latin typeface="Arial"/>
                <a:cs typeface="Arial"/>
              </a:rPr>
              <a:t>nd</a:t>
            </a:r>
            <a:r>
              <a:rPr sz="1400" spc="-105" dirty="0">
                <a:latin typeface="Arial"/>
                <a:cs typeface="Arial"/>
              </a:rPr>
              <a:t>a</a:t>
            </a:r>
            <a:r>
              <a:rPr sz="1400" spc="20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6650" y="5834075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4450" y="5795975"/>
            <a:ext cx="1524000" cy="76200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47800" y="0"/>
                </a:moveTo>
                <a:lnTo>
                  <a:pt x="1447800" y="76200"/>
                </a:lnTo>
                <a:lnTo>
                  <a:pt x="1511300" y="44450"/>
                </a:lnTo>
                <a:lnTo>
                  <a:pt x="1460500" y="44450"/>
                </a:lnTo>
                <a:lnTo>
                  <a:pt x="1460500" y="31750"/>
                </a:lnTo>
                <a:lnTo>
                  <a:pt x="1511300" y="31750"/>
                </a:lnTo>
                <a:lnTo>
                  <a:pt x="1447800" y="0"/>
                </a:lnTo>
                <a:close/>
              </a:path>
              <a:path w="1524000" h="76200">
                <a:moveTo>
                  <a:pt x="1447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447800" y="44450"/>
                </a:lnTo>
                <a:lnTo>
                  <a:pt x="1447800" y="31750"/>
                </a:lnTo>
                <a:close/>
              </a:path>
              <a:path w="1524000" h="76200">
                <a:moveTo>
                  <a:pt x="1511300" y="31750"/>
                </a:moveTo>
                <a:lnTo>
                  <a:pt x="1460500" y="31750"/>
                </a:lnTo>
                <a:lnTo>
                  <a:pt x="1460500" y="44450"/>
                </a:lnTo>
                <a:lnTo>
                  <a:pt x="1511300" y="44450"/>
                </a:lnTo>
                <a:lnTo>
                  <a:pt x="1524000" y="38100"/>
                </a:lnTo>
                <a:lnTo>
                  <a:pt x="1511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33650" y="5795975"/>
            <a:ext cx="1143000" cy="76200"/>
          </a:xfrm>
          <a:custGeom>
            <a:avLst/>
            <a:gdLst/>
            <a:ahLst/>
            <a:cxnLst/>
            <a:rect l="l" t="t" r="r" b="b"/>
            <a:pathLst>
              <a:path w="1143000" h="76200">
                <a:moveTo>
                  <a:pt x="1066800" y="0"/>
                </a:moveTo>
                <a:lnTo>
                  <a:pt x="1066800" y="76200"/>
                </a:lnTo>
                <a:lnTo>
                  <a:pt x="1130300" y="44450"/>
                </a:lnTo>
                <a:lnTo>
                  <a:pt x="1079500" y="44450"/>
                </a:lnTo>
                <a:lnTo>
                  <a:pt x="1079500" y="31750"/>
                </a:lnTo>
                <a:lnTo>
                  <a:pt x="1130300" y="31750"/>
                </a:lnTo>
                <a:lnTo>
                  <a:pt x="1066800" y="0"/>
                </a:lnTo>
                <a:close/>
              </a:path>
              <a:path w="1143000" h="76200">
                <a:moveTo>
                  <a:pt x="1066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66800" y="44450"/>
                </a:lnTo>
                <a:lnTo>
                  <a:pt x="1066800" y="31750"/>
                </a:lnTo>
                <a:close/>
              </a:path>
              <a:path w="1143000" h="76200">
                <a:moveTo>
                  <a:pt x="1130300" y="31750"/>
                </a:moveTo>
                <a:lnTo>
                  <a:pt x="1079500" y="31750"/>
                </a:lnTo>
                <a:lnTo>
                  <a:pt x="1079500" y="44450"/>
                </a:lnTo>
                <a:lnTo>
                  <a:pt x="1130300" y="44450"/>
                </a:lnTo>
                <a:lnTo>
                  <a:pt x="1143000" y="38100"/>
                </a:lnTo>
                <a:lnTo>
                  <a:pt x="11303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74"/>
    </mc:Choice>
    <mc:Fallback xmlns="">
      <p:transition spd="slow" advTm="72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650" y="1356804"/>
            <a:ext cx="4552950" cy="2671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95095">
              <a:lnSpc>
                <a:spcPct val="120000"/>
              </a:lnSpc>
              <a:spcBef>
                <a:spcPts val="95"/>
              </a:spcBef>
            </a:pPr>
            <a:r>
              <a:rPr sz="7200" b="1" spc="-545" dirty="0">
                <a:solidFill>
                  <a:srgbClr val="FF0000"/>
                </a:solidFill>
                <a:latin typeface="Arial"/>
                <a:cs typeface="Arial"/>
              </a:rPr>
              <a:t>FIN  </a:t>
            </a:r>
            <a: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  <a:t/>
            </a:r>
            <a:b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s-ES" sz="7200" b="1" spc="-325" dirty="0" smtClean="0">
                <a:solidFill>
                  <a:srgbClr val="FF0000"/>
                </a:solidFill>
              </a:rPr>
              <a:t>3r</a:t>
            </a:r>
            <a:r>
              <a:rPr sz="7200" b="1" spc="-325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7200" b="1" spc="-32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7200" b="1" spc="-4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200" b="1" spc="-1130" dirty="0">
                <a:solidFill>
                  <a:srgbClr val="FF0000"/>
                </a:solidFill>
                <a:latin typeface="Arial"/>
                <a:cs typeface="Arial"/>
              </a:rPr>
              <a:t>PARTE</a:t>
            </a:r>
            <a:endParaRPr sz="7200" dirty="0">
              <a:latin typeface="Arial"/>
              <a:cs typeface="Aria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61"/>
    </mc:Choice>
    <mc:Fallback>
      <p:transition spd="slow" advTm="1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310" y="188023"/>
            <a:ext cx="59874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0" dirty="0">
                <a:latin typeface="Arial"/>
                <a:cs typeface="Arial"/>
              </a:rPr>
              <a:t>Modelo </a:t>
            </a:r>
            <a:r>
              <a:rPr b="1" spc="-280" dirty="0">
                <a:latin typeface="Arial"/>
                <a:cs typeface="Arial"/>
              </a:rPr>
              <a:t>de </a:t>
            </a:r>
            <a:r>
              <a:rPr b="1" spc="-315" dirty="0">
                <a:latin typeface="Arial"/>
                <a:cs typeface="Arial"/>
              </a:rPr>
              <a:t>Control</a:t>
            </a:r>
            <a:r>
              <a:rPr b="1" spc="-245" dirty="0">
                <a:latin typeface="Arial"/>
                <a:cs typeface="Arial"/>
              </a:rPr>
              <a:t> </a:t>
            </a:r>
            <a:r>
              <a:rPr b="1" spc="-465" dirty="0">
                <a:latin typeface="Arial"/>
                <a:cs typeface="Arial"/>
              </a:rPr>
              <a:t>Básico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116266"/>
            <a:ext cx="8580120" cy="52933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420370" indent="-342900">
              <a:lnSpc>
                <a:spcPct val="9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70" dirty="0">
                <a:latin typeface="Arial"/>
                <a:cs typeface="Arial"/>
              </a:rPr>
              <a:t>Todos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80" dirty="0">
                <a:latin typeface="Arial"/>
                <a:cs typeface="Arial"/>
              </a:rPr>
              <a:t>sistemas </a:t>
            </a:r>
            <a:r>
              <a:rPr sz="3200" spc="-60" dirty="0">
                <a:latin typeface="Arial"/>
                <a:cs typeface="Arial"/>
              </a:rPr>
              <a:t>tienen </a:t>
            </a:r>
            <a:r>
              <a:rPr sz="3200" spc="-140" dirty="0">
                <a:latin typeface="Arial"/>
                <a:cs typeface="Arial"/>
              </a:rPr>
              <a:t>niveles </a:t>
            </a:r>
            <a:r>
              <a:rPr sz="3200" spc="-150" dirty="0">
                <a:latin typeface="Arial"/>
                <a:cs typeface="Arial"/>
              </a:rPr>
              <a:t>aceptables</a:t>
            </a:r>
            <a:r>
              <a:rPr sz="3200" spc="-33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160" dirty="0">
                <a:latin typeface="Arial"/>
                <a:cs typeface="Arial"/>
              </a:rPr>
              <a:t>desempeño, </a:t>
            </a:r>
            <a:r>
              <a:rPr sz="3200" spc="-140" dirty="0">
                <a:latin typeface="Arial"/>
                <a:cs typeface="Arial"/>
              </a:rPr>
              <a:t>denominados </a:t>
            </a:r>
            <a:r>
              <a:rPr sz="3200" b="1" i="1" spc="-240" dirty="0">
                <a:latin typeface="Arial"/>
                <a:cs typeface="Arial"/>
              </a:rPr>
              <a:t>estándares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95" dirty="0">
                <a:latin typeface="Arial"/>
                <a:cs typeface="Arial"/>
              </a:rPr>
              <a:t>contra 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270" dirty="0">
                <a:latin typeface="Arial"/>
                <a:cs typeface="Arial"/>
              </a:rPr>
              <a:t>se </a:t>
            </a:r>
            <a:r>
              <a:rPr sz="3200" spc="-150" dirty="0">
                <a:latin typeface="Arial"/>
                <a:cs typeface="Arial"/>
              </a:rPr>
              <a:t>comparan </a:t>
            </a:r>
            <a:r>
              <a:rPr sz="3200" spc="-140" dirty="0">
                <a:latin typeface="Arial"/>
                <a:cs typeface="Arial"/>
              </a:rPr>
              <a:t>los niveles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60" dirty="0">
                <a:latin typeface="Arial"/>
                <a:cs typeface="Arial"/>
              </a:rPr>
              <a:t>desempeño  </a:t>
            </a:r>
            <a:r>
              <a:rPr sz="3200" spc="-140" dirty="0">
                <a:latin typeface="Arial"/>
                <a:cs typeface="Arial"/>
              </a:rPr>
              <a:t>actuales. </a:t>
            </a:r>
            <a:r>
              <a:rPr sz="3200" b="1" spc="-450" dirty="0">
                <a:latin typeface="Arial"/>
                <a:cs typeface="Arial"/>
              </a:rPr>
              <a:t>Los </a:t>
            </a:r>
            <a:r>
              <a:rPr sz="3200" b="1" spc="-285" dirty="0">
                <a:latin typeface="Arial"/>
                <a:cs typeface="Arial"/>
              </a:rPr>
              <a:t>sistemas </a:t>
            </a:r>
            <a:r>
              <a:rPr sz="3200" b="1" spc="-200" dirty="0">
                <a:latin typeface="Arial"/>
                <a:cs typeface="Arial"/>
              </a:rPr>
              <a:t>emplean </a:t>
            </a:r>
            <a:r>
              <a:rPr sz="3200" b="1" spc="-240" dirty="0">
                <a:latin typeface="Arial"/>
                <a:cs typeface="Arial"/>
              </a:rPr>
              <a:t>un </a:t>
            </a:r>
            <a:r>
              <a:rPr sz="3200" b="1" spc="-210" dirty="0">
                <a:latin typeface="Arial"/>
                <a:cs typeface="Arial"/>
              </a:rPr>
              <a:t>modelo </a:t>
            </a:r>
            <a:r>
              <a:rPr sz="3200" b="1" spc="-204" dirty="0">
                <a:latin typeface="Arial"/>
                <a:cs typeface="Arial"/>
              </a:rPr>
              <a:t>de  control </a:t>
            </a:r>
            <a:r>
              <a:rPr sz="3200" b="1" spc="-295" dirty="0">
                <a:latin typeface="Arial"/>
                <a:cs typeface="Arial"/>
              </a:rPr>
              <a:t>básico </a:t>
            </a:r>
            <a:r>
              <a:rPr sz="3200" b="1" spc="-250" dirty="0">
                <a:latin typeface="Arial"/>
                <a:cs typeface="Arial"/>
              </a:rPr>
              <a:t>consistente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145" dirty="0">
                <a:latin typeface="Arial"/>
                <a:cs typeface="Arial"/>
              </a:rPr>
              <a:t>en</a:t>
            </a:r>
            <a:r>
              <a:rPr sz="3200" spc="-145" dirty="0"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1270000" marR="793115" lvl="1" indent="-342900">
              <a:lnSpc>
                <a:spcPts val="3460"/>
              </a:lnSpc>
              <a:spcBef>
                <a:spcPts val="815"/>
              </a:spcBef>
              <a:buChar char="•"/>
              <a:tabLst>
                <a:tab pos="1270000" algn="l"/>
                <a:tab pos="1270635" algn="l"/>
              </a:tabLst>
            </a:pPr>
            <a:r>
              <a:rPr sz="3200" spc="-180" dirty="0">
                <a:latin typeface="Arial"/>
                <a:cs typeface="Arial"/>
              </a:rPr>
              <a:t>Un </a:t>
            </a:r>
            <a:r>
              <a:rPr sz="3200" b="1" i="1" spc="-210" dirty="0">
                <a:latin typeface="Arial"/>
                <a:cs typeface="Arial"/>
              </a:rPr>
              <a:t>estándar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spc="-95" dirty="0">
                <a:latin typeface="Arial"/>
                <a:cs typeface="Arial"/>
              </a:rPr>
              <a:t>lograr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desempeño  </a:t>
            </a:r>
            <a:r>
              <a:rPr sz="3200" spc="-130" dirty="0">
                <a:latin typeface="Arial"/>
                <a:cs typeface="Arial"/>
              </a:rPr>
              <a:t>aceptable</a:t>
            </a:r>
            <a:endParaRPr sz="3200">
              <a:latin typeface="Arial"/>
              <a:cs typeface="Arial"/>
            </a:endParaRPr>
          </a:p>
          <a:p>
            <a:pPr marL="1270000" lvl="1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1270000" algn="l"/>
                <a:tab pos="1270635" algn="l"/>
              </a:tabLst>
            </a:pPr>
            <a:r>
              <a:rPr sz="3200" spc="-180" dirty="0">
                <a:latin typeface="Arial"/>
                <a:cs typeface="Arial"/>
              </a:rPr>
              <a:t>Un </a:t>
            </a:r>
            <a:r>
              <a:rPr sz="3200" spc="-75" dirty="0">
                <a:latin typeface="Arial"/>
                <a:cs typeface="Arial"/>
              </a:rPr>
              <a:t>método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b="1" i="1" spc="-195" dirty="0">
                <a:latin typeface="Arial"/>
                <a:cs typeface="Arial"/>
              </a:rPr>
              <a:t>medir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60" dirty="0">
                <a:latin typeface="Arial"/>
                <a:cs typeface="Arial"/>
              </a:rPr>
              <a:t>desempeño</a:t>
            </a:r>
            <a:r>
              <a:rPr sz="3200" spc="-365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actual</a:t>
            </a:r>
            <a:endParaRPr sz="3200">
              <a:latin typeface="Arial"/>
              <a:cs typeface="Arial"/>
            </a:endParaRPr>
          </a:p>
          <a:p>
            <a:pPr marL="1270000" marR="704850" lvl="1" indent="-342900">
              <a:lnSpc>
                <a:spcPts val="3460"/>
              </a:lnSpc>
              <a:spcBef>
                <a:spcPts val="810"/>
              </a:spcBef>
              <a:buChar char="•"/>
              <a:tabLst>
                <a:tab pos="1270000" algn="l"/>
                <a:tab pos="1270635" algn="l"/>
              </a:tabLst>
            </a:pPr>
            <a:r>
              <a:rPr sz="3200" spc="-180" dirty="0">
                <a:latin typeface="Arial"/>
                <a:cs typeface="Arial"/>
              </a:rPr>
              <a:t>Un </a:t>
            </a:r>
            <a:r>
              <a:rPr sz="3200" spc="-95" dirty="0">
                <a:latin typeface="Arial"/>
                <a:cs typeface="Arial"/>
              </a:rPr>
              <a:t>medio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b="1" i="1" spc="-225" dirty="0">
                <a:latin typeface="Arial"/>
                <a:cs typeface="Arial"/>
              </a:rPr>
              <a:t>comparar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60" dirty="0">
                <a:latin typeface="Arial"/>
                <a:cs typeface="Arial"/>
              </a:rPr>
              <a:t>desempeño  </a:t>
            </a:r>
            <a:r>
              <a:rPr sz="3200" spc="-105" dirty="0">
                <a:latin typeface="Arial"/>
                <a:cs typeface="Arial"/>
              </a:rPr>
              <a:t>actual </a:t>
            </a:r>
            <a:r>
              <a:rPr sz="3200" spc="-95" dirty="0">
                <a:latin typeface="Arial"/>
                <a:cs typeface="Arial"/>
              </a:rPr>
              <a:t>contra </a:t>
            </a:r>
            <a:r>
              <a:rPr sz="3200" spc="-85" dirty="0">
                <a:latin typeface="Arial"/>
                <a:cs typeface="Arial"/>
              </a:rPr>
              <a:t>el</a:t>
            </a:r>
            <a:r>
              <a:rPr sz="3200" spc="-35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estándar</a:t>
            </a:r>
            <a:endParaRPr sz="3200">
              <a:latin typeface="Arial"/>
              <a:cs typeface="Arial"/>
            </a:endParaRPr>
          </a:p>
          <a:p>
            <a:pPr marL="1270000" lvl="1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1270000" algn="l"/>
                <a:tab pos="1270635" algn="l"/>
              </a:tabLst>
            </a:pPr>
            <a:r>
              <a:rPr sz="3200" spc="-180" dirty="0">
                <a:latin typeface="Arial"/>
                <a:cs typeface="Arial"/>
              </a:rPr>
              <a:t>Un </a:t>
            </a:r>
            <a:r>
              <a:rPr sz="3200" spc="-80" dirty="0">
                <a:latin typeface="Arial"/>
                <a:cs typeface="Arial"/>
              </a:rPr>
              <a:t>método </a:t>
            </a:r>
            <a:r>
              <a:rPr sz="3200" spc="-150" dirty="0">
                <a:latin typeface="Arial"/>
                <a:cs typeface="Arial"/>
              </a:rPr>
              <a:t>de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b="1" i="1" spc="-180" dirty="0">
                <a:latin typeface="Arial"/>
                <a:cs typeface="Arial"/>
              </a:rPr>
              <a:t>retroalimentación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29"/>
    </mc:Choice>
    <mc:Fallback xmlns="">
      <p:transition spd="slow" advTm="193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0769" y="462915"/>
            <a:ext cx="5984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04" dirty="0">
                <a:latin typeface="Arial"/>
                <a:cs typeface="Arial"/>
              </a:rPr>
              <a:t>Modelo </a:t>
            </a:r>
            <a:r>
              <a:rPr b="1" spc="-280" dirty="0">
                <a:latin typeface="Arial"/>
                <a:cs typeface="Arial"/>
              </a:rPr>
              <a:t>de </a:t>
            </a:r>
            <a:r>
              <a:rPr b="1" spc="-315" dirty="0">
                <a:latin typeface="Arial"/>
                <a:cs typeface="Arial"/>
              </a:rPr>
              <a:t>Control</a:t>
            </a:r>
            <a:r>
              <a:rPr b="1" spc="-229" dirty="0">
                <a:latin typeface="Arial"/>
                <a:cs typeface="Arial"/>
              </a:rPr>
              <a:t> </a:t>
            </a:r>
            <a:r>
              <a:rPr b="1" spc="-465" dirty="0">
                <a:latin typeface="Arial"/>
                <a:cs typeface="Arial"/>
              </a:rPr>
              <a:t>Básico</a:t>
            </a:r>
          </a:p>
        </p:txBody>
      </p:sp>
      <p:sp>
        <p:nvSpPr>
          <p:cNvPr id="3" name="object 3"/>
          <p:cNvSpPr/>
          <p:nvPr/>
        </p:nvSpPr>
        <p:spPr>
          <a:xfrm>
            <a:off x="1434972" y="5283911"/>
            <a:ext cx="5149977" cy="305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4972" y="5283911"/>
            <a:ext cx="5150485" cy="305435"/>
          </a:xfrm>
          <a:custGeom>
            <a:avLst/>
            <a:gdLst/>
            <a:ahLst/>
            <a:cxnLst/>
            <a:rect l="l" t="t" r="r" b="b"/>
            <a:pathLst>
              <a:path w="5150484" h="305435">
                <a:moveTo>
                  <a:pt x="0" y="305333"/>
                </a:moveTo>
                <a:lnTo>
                  <a:pt x="5149977" y="305333"/>
                </a:lnTo>
                <a:lnTo>
                  <a:pt x="5149977" y="0"/>
                </a:lnTo>
                <a:lnTo>
                  <a:pt x="0" y="0"/>
                </a:lnTo>
                <a:lnTo>
                  <a:pt x="0" y="30533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6327" y="3741165"/>
            <a:ext cx="341629" cy="1848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5084" y="3564356"/>
            <a:ext cx="189801" cy="2024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0580" y="3319779"/>
            <a:ext cx="1686560" cy="459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582" y="3307207"/>
            <a:ext cx="1657553" cy="4339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7582" y="3307207"/>
            <a:ext cx="1657985" cy="434340"/>
          </a:xfrm>
          <a:custGeom>
            <a:avLst/>
            <a:gdLst/>
            <a:ahLst/>
            <a:cxnLst/>
            <a:rect l="l" t="t" r="r" b="b"/>
            <a:pathLst>
              <a:path w="1657985" h="434339">
                <a:moveTo>
                  <a:pt x="0" y="108457"/>
                </a:moveTo>
                <a:lnTo>
                  <a:pt x="1131265" y="108457"/>
                </a:lnTo>
                <a:lnTo>
                  <a:pt x="1131265" y="0"/>
                </a:lnTo>
                <a:lnTo>
                  <a:pt x="1657553" y="216915"/>
                </a:lnTo>
                <a:lnTo>
                  <a:pt x="1131265" y="433958"/>
                </a:lnTo>
                <a:lnTo>
                  <a:pt x="1131265" y="325500"/>
                </a:lnTo>
                <a:lnTo>
                  <a:pt x="0" y="325500"/>
                </a:lnTo>
                <a:lnTo>
                  <a:pt x="0" y="108457"/>
                </a:lnTo>
                <a:close/>
              </a:path>
            </a:pathLst>
          </a:custGeom>
          <a:ln w="12700">
            <a:solidFill>
              <a:srgbClr val="A8C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8500" y="3241039"/>
            <a:ext cx="1686559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5071" y="3226942"/>
            <a:ext cx="1657603" cy="433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5071" y="3226942"/>
            <a:ext cx="1657985" cy="434340"/>
          </a:xfrm>
          <a:custGeom>
            <a:avLst/>
            <a:gdLst/>
            <a:ahLst/>
            <a:cxnLst/>
            <a:rect l="l" t="t" r="r" b="b"/>
            <a:pathLst>
              <a:path w="1657984" h="434339">
                <a:moveTo>
                  <a:pt x="0" y="108458"/>
                </a:moveTo>
                <a:lnTo>
                  <a:pt x="1131315" y="108458"/>
                </a:lnTo>
                <a:lnTo>
                  <a:pt x="1131315" y="0"/>
                </a:lnTo>
                <a:lnTo>
                  <a:pt x="1657603" y="216916"/>
                </a:lnTo>
                <a:lnTo>
                  <a:pt x="1131315" y="433832"/>
                </a:lnTo>
                <a:lnTo>
                  <a:pt x="1131315" y="325374"/>
                </a:lnTo>
                <a:lnTo>
                  <a:pt x="0" y="325374"/>
                </a:lnTo>
                <a:lnTo>
                  <a:pt x="0" y="108458"/>
                </a:lnTo>
                <a:close/>
              </a:path>
            </a:pathLst>
          </a:custGeom>
          <a:ln w="12700">
            <a:solidFill>
              <a:srgbClr val="A8C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2560" y="2438400"/>
            <a:ext cx="3131819" cy="2123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9385" y="2421127"/>
            <a:ext cx="3112769" cy="21052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9385" y="2421127"/>
            <a:ext cx="3112770" cy="2105660"/>
          </a:xfrm>
          <a:custGeom>
            <a:avLst/>
            <a:gdLst/>
            <a:ahLst/>
            <a:cxnLst/>
            <a:rect l="l" t="t" r="r" b="b"/>
            <a:pathLst>
              <a:path w="3112770" h="2105660">
                <a:moveTo>
                  <a:pt x="0" y="2105279"/>
                </a:moveTo>
                <a:lnTo>
                  <a:pt x="3112769" y="2105279"/>
                </a:lnTo>
                <a:lnTo>
                  <a:pt x="3112769" y="0"/>
                </a:lnTo>
                <a:lnTo>
                  <a:pt x="0" y="0"/>
                </a:lnTo>
                <a:lnTo>
                  <a:pt x="0" y="2105279"/>
                </a:lnTo>
                <a:close/>
              </a:path>
            </a:pathLst>
          </a:custGeom>
          <a:ln w="12700">
            <a:solidFill>
              <a:srgbClr val="3B73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3852" y="2246629"/>
            <a:ext cx="1164590" cy="434340"/>
          </a:xfrm>
          <a:custGeom>
            <a:avLst/>
            <a:gdLst/>
            <a:ahLst/>
            <a:cxnLst/>
            <a:rect l="l" t="t" r="r" b="b"/>
            <a:pathLst>
              <a:path w="1164590" h="434339">
                <a:moveTo>
                  <a:pt x="0" y="433832"/>
                </a:moveTo>
                <a:lnTo>
                  <a:pt x="64875" y="432211"/>
                </a:lnTo>
                <a:lnTo>
                  <a:pt x="129084" y="427507"/>
                </a:lnTo>
                <a:lnTo>
                  <a:pt x="191964" y="419958"/>
                </a:lnTo>
                <a:lnTo>
                  <a:pt x="252852" y="409800"/>
                </a:lnTo>
                <a:lnTo>
                  <a:pt x="311086" y="397270"/>
                </a:lnTo>
                <a:lnTo>
                  <a:pt x="366003" y="382606"/>
                </a:lnTo>
                <a:lnTo>
                  <a:pt x="416940" y="366045"/>
                </a:lnTo>
                <a:lnTo>
                  <a:pt x="463236" y="347824"/>
                </a:lnTo>
                <a:lnTo>
                  <a:pt x="504227" y="328180"/>
                </a:lnTo>
                <a:lnTo>
                  <a:pt x="539251" y="307350"/>
                </a:lnTo>
                <a:lnTo>
                  <a:pt x="588748" y="263081"/>
                </a:lnTo>
                <a:lnTo>
                  <a:pt x="606425" y="216916"/>
                </a:lnTo>
                <a:lnTo>
                  <a:pt x="610592" y="193714"/>
                </a:lnTo>
                <a:lnTo>
                  <a:pt x="622686" y="170750"/>
                </a:lnTo>
                <a:lnTo>
                  <a:pt x="668217" y="126481"/>
                </a:lnTo>
                <a:lnTo>
                  <a:pt x="700433" y="105651"/>
                </a:lnTo>
                <a:lnTo>
                  <a:pt x="738136" y="86007"/>
                </a:lnTo>
                <a:lnTo>
                  <a:pt x="780716" y="67786"/>
                </a:lnTo>
                <a:lnTo>
                  <a:pt x="827563" y="51225"/>
                </a:lnTo>
                <a:lnTo>
                  <a:pt x="878067" y="36561"/>
                </a:lnTo>
                <a:lnTo>
                  <a:pt x="931617" y="24031"/>
                </a:lnTo>
                <a:lnTo>
                  <a:pt x="987603" y="13873"/>
                </a:lnTo>
                <a:lnTo>
                  <a:pt x="1045416" y="6324"/>
                </a:lnTo>
                <a:lnTo>
                  <a:pt x="1104446" y="1620"/>
                </a:lnTo>
                <a:lnTo>
                  <a:pt x="1164081" y="0"/>
                </a:lnTo>
              </a:path>
            </a:pathLst>
          </a:custGeom>
          <a:ln w="12699">
            <a:solidFill>
              <a:srgbClr val="3B73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02560" y="2509520"/>
            <a:ext cx="1790700" cy="15773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8300" y="2715260"/>
            <a:ext cx="1333500" cy="8153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9385" y="2493010"/>
            <a:ext cx="1771523" cy="15587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9385" y="2493010"/>
            <a:ext cx="1771650" cy="1558925"/>
          </a:xfrm>
          <a:custGeom>
            <a:avLst/>
            <a:gdLst/>
            <a:ahLst/>
            <a:cxnLst/>
            <a:rect l="l" t="t" r="r" b="b"/>
            <a:pathLst>
              <a:path w="1771650" h="1558925">
                <a:moveTo>
                  <a:pt x="0" y="779399"/>
                </a:moveTo>
                <a:lnTo>
                  <a:pt x="1402" y="735175"/>
                </a:lnTo>
                <a:lnTo>
                  <a:pt x="5559" y="691599"/>
                </a:lnTo>
                <a:lnTo>
                  <a:pt x="12396" y="648735"/>
                </a:lnTo>
                <a:lnTo>
                  <a:pt x="21839" y="606649"/>
                </a:lnTo>
                <a:lnTo>
                  <a:pt x="33812" y="565408"/>
                </a:lnTo>
                <a:lnTo>
                  <a:pt x="48240" y="525076"/>
                </a:lnTo>
                <a:lnTo>
                  <a:pt x="65050" y="485720"/>
                </a:lnTo>
                <a:lnTo>
                  <a:pt x="84165" y="447406"/>
                </a:lnTo>
                <a:lnTo>
                  <a:pt x="105512" y="410199"/>
                </a:lnTo>
                <a:lnTo>
                  <a:pt x="129015" y="374165"/>
                </a:lnTo>
                <a:lnTo>
                  <a:pt x="154600" y="339371"/>
                </a:lnTo>
                <a:lnTo>
                  <a:pt x="182192" y="305881"/>
                </a:lnTo>
                <a:lnTo>
                  <a:pt x="211716" y="273762"/>
                </a:lnTo>
                <a:lnTo>
                  <a:pt x="243097" y="243080"/>
                </a:lnTo>
                <a:lnTo>
                  <a:pt x="276260" y="213900"/>
                </a:lnTo>
                <a:lnTo>
                  <a:pt x="311132" y="186288"/>
                </a:lnTo>
                <a:lnTo>
                  <a:pt x="347636" y="160311"/>
                </a:lnTo>
                <a:lnTo>
                  <a:pt x="385698" y="136033"/>
                </a:lnTo>
                <a:lnTo>
                  <a:pt x="425244" y="113521"/>
                </a:lnTo>
                <a:lnTo>
                  <a:pt x="466198" y="92841"/>
                </a:lnTo>
                <a:lnTo>
                  <a:pt x="508485" y="74058"/>
                </a:lnTo>
                <a:lnTo>
                  <a:pt x="552032" y="57238"/>
                </a:lnTo>
                <a:lnTo>
                  <a:pt x="596763" y="42447"/>
                </a:lnTo>
                <a:lnTo>
                  <a:pt x="642603" y="29751"/>
                </a:lnTo>
                <a:lnTo>
                  <a:pt x="689477" y="19216"/>
                </a:lnTo>
                <a:lnTo>
                  <a:pt x="737311" y="10908"/>
                </a:lnTo>
                <a:lnTo>
                  <a:pt x="786031" y="4891"/>
                </a:lnTo>
                <a:lnTo>
                  <a:pt x="835560" y="1233"/>
                </a:lnTo>
                <a:lnTo>
                  <a:pt x="885825" y="0"/>
                </a:lnTo>
                <a:lnTo>
                  <a:pt x="936089" y="1233"/>
                </a:lnTo>
                <a:lnTo>
                  <a:pt x="985617" y="4891"/>
                </a:lnTo>
                <a:lnTo>
                  <a:pt x="1034334" y="10908"/>
                </a:lnTo>
                <a:lnTo>
                  <a:pt x="1082165" y="19216"/>
                </a:lnTo>
                <a:lnTo>
                  <a:pt x="1129036" y="29751"/>
                </a:lnTo>
                <a:lnTo>
                  <a:pt x="1174872" y="42447"/>
                </a:lnTo>
                <a:lnTo>
                  <a:pt x="1219598" y="57238"/>
                </a:lnTo>
                <a:lnTo>
                  <a:pt x="1263140" y="74058"/>
                </a:lnTo>
                <a:lnTo>
                  <a:pt x="1305422" y="92841"/>
                </a:lnTo>
                <a:lnTo>
                  <a:pt x="1346370" y="113521"/>
                </a:lnTo>
                <a:lnTo>
                  <a:pt x="1385910" y="136033"/>
                </a:lnTo>
                <a:lnTo>
                  <a:pt x="1423966" y="160311"/>
                </a:lnTo>
                <a:lnTo>
                  <a:pt x="1460464" y="186288"/>
                </a:lnTo>
                <a:lnTo>
                  <a:pt x="1495328" y="213900"/>
                </a:lnTo>
                <a:lnTo>
                  <a:pt x="1528485" y="243080"/>
                </a:lnTo>
                <a:lnTo>
                  <a:pt x="1559860" y="273762"/>
                </a:lnTo>
                <a:lnTo>
                  <a:pt x="1589377" y="305881"/>
                </a:lnTo>
                <a:lnTo>
                  <a:pt x="1616963" y="339371"/>
                </a:lnTo>
                <a:lnTo>
                  <a:pt x="1642542" y="374165"/>
                </a:lnTo>
                <a:lnTo>
                  <a:pt x="1666039" y="410199"/>
                </a:lnTo>
                <a:lnTo>
                  <a:pt x="1687380" y="447406"/>
                </a:lnTo>
                <a:lnTo>
                  <a:pt x="1706491" y="485720"/>
                </a:lnTo>
                <a:lnTo>
                  <a:pt x="1723296" y="525076"/>
                </a:lnTo>
                <a:lnTo>
                  <a:pt x="1737720" y="565408"/>
                </a:lnTo>
                <a:lnTo>
                  <a:pt x="1749690" y="606649"/>
                </a:lnTo>
                <a:lnTo>
                  <a:pt x="1759130" y="648735"/>
                </a:lnTo>
                <a:lnTo>
                  <a:pt x="1765965" y="691599"/>
                </a:lnTo>
                <a:lnTo>
                  <a:pt x="1770121" y="735175"/>
                </a:lnTo>
                <a:lnTo>
                  <a:pt x="1771523" y="779399"/>
                </a:lnTo>
                <a:lnTo>
                  <a:pt x="1770121" y="823634"/>
                </a:lnTo>
                <a:lnTo>
                  <a:pt x="1765965" y="867221"/>
                </a:lnTo>
                <a:lnTo>
                  <a:pt x="1759130" y="910094"/>
                </a:lnTo>
                <a:lnTo>
                  <a:pt x="1749690" y="952187"/>
                </a:lnTo>
                <a:lnTo>
                  <a:pt x="1737720" y="993434"/>
                </a:lnTo>
                <a:lnTo>
                  <a:pt x="1723296" y="1033771"/>
                </a:lnTo>
                <a:lnTo>
                  <a:pt x="1706491" y="1073130"/>
                </a:lnTo>
                <a:lnTo>
                  <a:pt x="1687380" y="1111446"/>
                </a:lnTo>
                <a:lnTo>
                  <a:pt x="1666039" y="1148655"/>
                </a:lnTo>
                <a:lnTo>
                  <a:pt x="1642542" y="1184688"/>
                </a:lnTo>
                <a:lnTo>
                  <a:pt x="1616963" y="1219482"/>
                </a:lnTo>
                <a:lnTo>
                  <a:pt x="1589377" y="1252970"/>
                </a:lnTo>
                <a:lnTo>
                  <a:pt x="1559860" y="1285087"/>
                </a:lnTo>
                <a:lnTo>
                  <a:pt x="1528485" y="1315766"/>
                </a:lnTo>
                <a:lnTo>
                  <a:pt x="1495328" y="1344943"/>
                </a:lnTo>
                <a:lnTo>
                  <a:pt x="1460464" y="1372551"/>
                </a:lnTo>
                <a:lnTo>
                  <a:pt x="1423966" y="1398525"/>
                </a:lnTo>
                <a:lnTo>
                  <a:pt x="1385910" y="1422798"/>
                </a:lnTo>
                <a:lnTo>
                  <a:pt x="1346370" y="1445306"/>
                </a:lnTo>
                <a:lnTo>
                  <a:pt x="1305422" y="1465982"/>
                </a:lnTo>
                <a:lnTo>
                  <a:pt x="1263140" y="1484760"/>
                </a:lnTo>
                <a:lnTo>
                  <a:pt x="1219598" y="1501576"/>
                </a:lnTo>
                <a:lnTo>
                  <a:pt x="1174872" y="1516363"/>
                </a:lnTo>
                <a:lnTo>
                  <a:pt x="1129036" y="1529055"/>
                </a:lnTo>
                <a:lnTo>
                  <a:pt x="1082165" y="1539587"/>
                </a:lnTo>
                <a:lnTo>
                  <a:pt x="1034334" y="1547893"/>
                </a:lnTo>
                <a:lnTo>
                  <a:pt x="985617" y="1553907"/>
                </a:lnTo>
                <a:lnTo>
                  <a:pt x="936089" y="1557564"/>
                </a:lnTo>
                <a:lnTo>
                  <a:pt x="885825" y="1558797"/>
                </a:lnTo>
                <a:lnTo>
                  <a:pt x="835560" y="1557564"/>
                </a:lnTo>
                <a:lnTo>
                  <a:pt x="786031" y="1553907"/>
                </a:lnTo>
                <a:lnTo>
                  <a:pt x="737311" y="1547893"/>
                </a:lnTo>
                <a:lnTo>
                  <a:pt x="689477" y="1539587"/>
                </a:lnTo>
                <a:lnTo>
                  <a:pt x="642603" y="1529055"/>
                </a:lnTo>
                <a:lnTo>
                  <a:pt x="596763" y="1516363"/>
                </a:lnTo>
                <a:lnTo>
                  <a:pt x="552032" y="1501576"/>
                </a:lnTo>
                <a:lnTo>
                  <a:pt x="508485" y="1484760"/>
                </a:lnTo>
                <a:lnTo>
                  <a:pt x="466198" y="1465982"/>
                </a:lnTo>
                <a:lnTo>
                  <a:pt x="425244" y="1445306"/>
                </a:lnTo>
                <a:lnTo>
                  <a:pt x="385698" y="1422798"/>
                </a:lnTo>
                <a:lnTo>
                  <a:pt x="347636" y="1398525"/>
                </a:lnTo>
                <a:lnTo>
                  <a:pt x="311132" y="1372551"/>
                </a:lnTo>
                <a:lnTo>
                  <a:pt x="276260" y="1344943"/>
                </a:lnTo>
                <a:lnTo>
                  <a:pt x="243097" y="1315766"/>
                </a:lnTo>
                <a:lnTo>
                  <a:pt x="211716" y="1285087"/>
                </a:lnTo>
                <a:lnTo>
                  <a:pt x="182192" y="1252970"/>
                </a:lnTo>
                <a:lnTo>
                  <a:pt x="154600" y="1219482"/>
                </a:lnTo>
                <a:lnTo>
                  <a:pt x="129015" y="1184688"/>
                </a:lnTo>
                <a:lnTo>
                  <a:pt x="105512" y="1148655"/>
                </a:lnTo>
                <a:lnTo>
                  <a:pt x="84165" y="1111446"/>
                </a:lnTo>
                <a:lnTo>
                  <a:pt x="65050" y="1073130"/>
                </a:lnTo>
                <a:lnTo>
                  <a:pt x="48240" y="1033771"/>
                </a:lnTo>
                <a:lnTo>
                  <a:pt x="33812" y="993434"/>
                </a:lnTo>
                <a:lnTo>
                  <a:pt x="21839" y="952187"/>
                </a:lnTo>
                <a:lnTo>
                  <a:pt x="12396" y="910094"/>
                </a:lnTo>
                <a:lnTo>
                  <a:pt x="5559" y="867221"/>
                </a:lnTo>
                <a:lnTo>
                  <a:pt x="1402" y="823634"/>
                </a:lnTo>
                <a:lnTo>
                  <a:pt x="0" y="779399"/>
                </a:lnTo>
                <a:close/>
              </a:path>
            </a:pathLst>
          </a:custGeom>
          <a:ln w="12700">
            <a:solidFill>
              <a:srgbClr val="E0DC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52520" y="3581400"/>
            <a:ext cx="1158239" cy="645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99179" y="3558540"/>
            <a:ext cx="1244600" cy="3835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49345" y="3564382"/>
            <a:ext cx="1138808" cy="6267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49345" y="3564382"/>
            <a:ext cx="1139190" cy="626745"/>
          </a:xfrm>
          <a:custGeom>
            <a:avLst/>
            <a:gdLst/>
            <a:ahLst/>
            <a:cxnLst/>
            <a:rect l="l" t="t" r="r" b="b"/>
            <a:pathLst>
              <a:path w="1139189" h="626745">
                <a:moveTo>
                  <a:pt x="78231" y="626744"/>
                </a:moveTo>
                <a:lnTo>
                  <a:pt x="62610" y="564006"/>
                </a:lnTo>
                <a:lnTo>
                  <a:pt x="0" y="548385"/>
                </a:lnTo>
                <a:lnTo>
                  <a:pt x="78231" y="626744"/>
                </a:lnTo>
                <a:lnTo>
                  <a:pt x="1138808" y="626744"/>
                </a:lnTo>
                <a:lnTo>
                  <a:pt x="1138808" y="0"/>
                </a:lnTo>
                <a:lnTo>
                  <a:pt x="0" y="0"/>
                </a:lnTo>
                <a:lnTo>
                  <a:pt x="0" y="548385"/>
                </a:lnTo>
              </a:path>
            </a:pathLst>
          </a:custGeom>
          <a:ln w="12700">
            <a:solidFill>
              <a:srgbClr val="AAC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38475" y="1863471"/>
            <a:ext cx="4461510" cy="205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3940" marR="5080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4F6128"/>
                </a:solidFill>
                <a:latin typeface="Arial"/>
                <a:cs typeface="Arial"/>
              </a:rPr>
              <a:t>Frontera </a:t>
            </a:r>
            <a:r>
              <a:rPr sz="2000" b="1" spc="-150" dirty="0">
                <a:solidFill>
                  <a:srgbClr val="4F6128"/>
                </a:solidFill>
                <a:latin typeface="Arial"/>
                <a:cs typeface="Arial"/>
              </a:rPr>
              <a:t>o </a:t>
            </a:r>
            <a:r>
              <a:rPr sz="2000" b="1" spc="-75" dirty="0">
                <a:solidFill>
                  <a:srgbClr val="4F6128"/>
                </a:solidFill>
                <a:latin typeface="Arial"/>
                <a:cs typeface="Arial"/>
              </a:rPr>
              <a:t>límite</a:t>
            </a:r>
            <a:r>
              <a:rPr sz="2000" b="1" spc="-204" dirty="0">
                <a:solidFill>
                  <a:srgbClr val="4F6128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4F6128"/>
                </a:solidFill>
                <a:latin typeface="Arial"/>
                <a:cs typeface="Arial"/>
              </a:rPr>
              <a:t>del  </a:t>
            </a:r>
            <a:r>
              <a:rPr sz="2000" b="1" spc="-160" dirty="0">
                <a:solidFill>
                  <a:srgbClr val="4F6128"/>
                </a:solidFill>
                <a:latin typeface="Arial"/>
                <a:cs typeface="Arial"/>
              </a:rPr>
              <a:t>sistema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spc="-35" dirty="0">
                <a:latin typeface="Arial"/>
                <a:cs typeface="Arial"/>
              </a:rPr>
              <a:t>Medir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i="1" spc="-105" dirty="0">
                <a:latin typeface="Arial"/>
                <a:cs typeface="Arial"/>
              </a:rPr>
              <a:t>Comparar</a:t>
            </a:r>
            <a:endParaRPr sz="2000">
              <a:latin typeface="Arial"/>
              <a:cs typeface="Arial"/>
            </a:endParaRPr>
          </a:p>
          <a:p>
            <a:pPr marL="702945">
              <a:lnSpc>
                <a:spcPct val="100000"/>
              </a:lnSpc>
              <a:spcBef>
                <a:spcPts val="840"/>
              </a:spcBef>
            </a:pPr>
            <a:r>
              <a:rPr sz="2000" b="1" i="1" spc="-155" dirty="0">
                <a:latin typeface="Arial"/>
                <a:cs typeface="Arial"/>
              </a:rPr>
              <a:t>Estándar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35755" y="3063113"/>
            <a:ext cx="612140" cy="501650"/>
          </a:xfrm>
          <a:custGeom>
            <a:avLst/>
            <a:gdLst/>
            <a:ahLst/>
            <a:cxnLst/>
            <a:rect l="l" t="t" r="r" b="b"/>
            <a:pathLst>
              <a:path w="612139" h="501650">
                <a:moveTo>
                  <a:pt x="566745" y="426503"/>
                </a:moveTo>
                <a:lnTo>
                  <a:pt x="536194" y="430149"/>
                </a:lnTo>
                <a:lnTo>
                  <a:pt x="582930" y="501269"/>
                </a:lnTo>
                <a:lnTo>
                  <a:pt x="605179" y="439420"/>
                </a:lnTo>
                <a:lnTo>
                  <a:pt x="569214" y="439420"/>
                </a:lnTo>
                <a:lnTo>
                  <a:pt x="566745" y="426503"/>
                </a:lnTo>
                <a:close/>
              </a:path>
              <a:path w="612139" h="501650">
                <a:moveTo>
                  <a:pt x="579305" y="425004"/>
                </a:moveTo>
                <a:lnTo>
                  <a:pt x="566745" y="426503"/>
                </a:lnTo>
                <a:lnTo>
                  <a:pt x="569214" y="439420"/>
                </a:lnTo>
                <a:lnTo>
                  <a:pt x="581660" y="437134"/>
                </a:lnTo>
                <a:lnTo>
                  <a:pt x="579305" y="425004"/>
                </a:lnTo>
                <a:close/>
              </a:path>
              <a:path w="612139" h="501650">
                <a:moveTo>
                  <a:pt x="611759" y="421132"/>
                </a:moveTo>
                <a:lnTo>
                  <a:pt x="579305" y="425004"/>
                </a:lnTo>
                <a:lnTo>
                  <a:pt x="581660" y="437134"/>
                </a:lnTo>
                <a:lnTo>
                  <a:pt x="569214" y="439420"/>
                </a:lnTo>
                <a:lnTo>
                  <a:pt x="605179" y="439420"/>
                </a:lnTo>
                <a:lnTo>
                  <a:pt x="611759" y="421132"/>
                </a:lnTo>
                <a:close/>
              </a:path>
              <a:path w="612139" h="501650">
                <a:moveTo>
                  <a:pt x="254" y="0"/>
                </a:moveTo>
                <a:lnTo>
                  <a:pt x="0" y="12700"/>
                </a:lnTo>
                <a:lnTo>
                  <a:pt x="27305" y="13462"/>
                </a:lnTo>
                <a:lnTo>
                  <a:pt x="54229" y="15494"/>
                </a:lnTo>
                <a:lnTo>
                  <a:pt x="107696" y="23749"/>
                </a:lnTo>
                <a:lnTo>
                  <a:pt x="160401" y="36957"/>
                </a:lnTo>
                <a:lnTo>
                  <a:pt x="211963" y="54863"/>
                </a:lnTo>
                <a:lnTo>
                  <a:pt x="261747" y="77088"/>
                </a:lnTo>
                <a:lnTo>
                  <a:pt x="309372" y="103124"/>
                </a:lnTo>
                <a:lnTo>
                  <a:pt x="354584" y="132841"/>
                </a:lnTo>
                <a:lnTo>
                  <a:pt x="396875" y="165988"/>
                </a:lnTo>
                <a:lnTo>
                  <a:pt x="435610" y="201802"/>
                </a:lnTo>
                <a:lnTo>
                  <a:pt x="470535" y="240029"/>
                </a:lnTo>
                <a:lnTo>
                  <a:pt x="501396" y="280542"/>
                </a:lnTo>
                <a:lnTo>
                  <a:pt x="527431" y="322707"/>
                </a:lnTo>
                <a:lnTo>
                  <a:pt x="548259" y="366267"/>
                </a:lnTo>
                <a:lnTo>
                  <a:pt x="563753" y="410845"/>
                </a:lnTo>
                <a:lnTo>
                  <a:pt x="566745" y="426503"/>
                </a:lnTo>
                <a:lnTo>
                  <a:pt x="579305" y="425004"/>
                </a:lnTo>
                <a:lnTo>
                  <a:pt x="568579" y="384048"/>
                </a:lnTo>
                <a:lnTo>
                  <a:pt x="549783" y="338582"/>
                </a:lnTo>
                <a:lnTo>
                  <a:pt x="525653" y="294513"/>
                </a:lnTo>
                <a:lnTo>
                  <a:pt x="496443" y="252222"/>
                </a:lnTo>
                <a:lnTo>
                  <a:pt x="462788" y="211836"/>
                </a:lnTo>
                <a:lnTo>
                  <a:pt x="425069" y="173989"/>
                </a:lnTo>
                <a:lnTo>
                  <a:pt x="383667" y="138811"/>
                </a:lnTo>
                <a:lnTo>
                  <a:pt x="339090" y="106807"/>
                </a:lnTo>
                <a:lnTo>
                  <a:pt x="291719" y="78359"/>
                </a:lnTo>
                <a:lnTo>
                  <a:pt x="241935" y="53721"/>
                </a:lnTo>
                <a:lnTo>
                  <a:pt x="190246" y="33274"/>
                </a:lnTo>
                <a:lnTo>
                  <a:pt x="136906" y="17272"/>
                </a:lnTo>
                <a:lnTo>
                  <a:pt x="82677" y="6350"/>
                </a:lnTo>
                <a:lnTo>
                  <a:pt x="27686" y="762"/>
                </a:lnTo>
                <a:lnTo>
                  <a:pt x="254" y="0"/>
                </a:lnTo>
                <a:close/>
              </a:path>
            </a:pathLst>
          </a:custGeom>
          <a:solidFill>
            <a:srgbClr val="9C31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0"/>
    </mc:Choice>
    <mc:Fallback xmlns="">
      <p:transition spd="slow" advTm="20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265" y="220916"/>
            <a:ext cx="16224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i="1" spc="-325" dirty="0">
                <a:latin typeface="Arial"/>
                <a:cs typeface="Arial"/>
              </a:rPr>
              <a:t>Eficacia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44" y="935354"/>
            <a:ext cx="8000365" cy="255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38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275" dirty="0">
                <a:latin typeface="Arial"/>
                <a:cs typeface="Arial"/>
              </a:rPr>
              <a:t>La </a:t>
            </a:r>
            <a:r>
              <a:rPr sz="2200" b="1" spc="-160" dirty="0">
                <a:latin typeface="Arial"/>
                <a:cs typeface="Arial"/>
              </a:rPr>
              <a:t>eficacia </a:t>
            </a:r>
            <a:r>
              <a:rPr sz="2200" b="1" spc="-240" dirty="0">
                <a:latin typeface="Arial"/>
                <a:cs typeface="Arial"/>
              </a:rPr>
              <a:t>es </a:t>
            </a:r>
            <a:r>
              <a:rPr sz="2200" b="1" spc="-155" dirty="0">
                <a:latin typeface="Arial"/>
                <a:cs typeface="Arial"/>
              </a:rPr>
              <a:t>una </a:t>
            </a:r>
            <a:r>
              <a:rPr sz="2200" b="1" spc="-145" dirty="0">
                <a:latin typeface="Arial"/>
                <a:cs typeface="Arial"/>
              </a:rPr>
              <a:t>medida </a:t>
            </a:r>
            <a:r>
              <a:rPr sz="2200" b="1" spc="-125" dirty="0">
                <a:latin typeface="Arial"/>
                <a:cs typeface="Arial"/>
              </a:rPr>
              <a:t>del </a:t>
            </a:r>
            <a:r>
              <a:rPr sz="2200" b="1" spc="-180" dirty="0">
                <a:latin typeface="Arial"/>
                <a:cs typeface="Arial"/>
              </a:rPr>
              <a:t>grado </a:t>
            </a:r>
            <a:r>
              <a:rPr sz="2200" b="1" spc="-145" dirty="0">
                <a:latin typeface="Arial"/>
                <a:cs typeface="Arial"/>
              </a:rPr>
              <a:t>en </a:t>
            </a:r>
            <a:r>
              <a:rPr sz="2200" b="1" spc="-100" dirty="0">
                <a:latin typeface="Arial"/>
                <a:cs typeface="Arial"/>
              </a:rPr>
              <a:t>el </a:t>
            </a:r>
            <a:r>
              <a:rPr sz="2200" b="1" spc="-150" dirty="0">
                <a:latin typeface="Arial"/>
                <a:cs typeface="Arial"/>
              </a:rPr>
              <a:t>que </a:t>
            </a:r>
            <a:r>
              <a:rPr sz="2200" b="1" spc="-165" dirty="0">
                <a:latin typeface="Arial"/>
                <a:cs typeface="Arial"/>
              </a:rPr>
              <a:t>un </a:t>
            </a:r>
            <a:r>
              <a:rPr sz="2200" b="1" spc="-175" dirty="0">
                <a:latin typeface="Arial"/>
                <a:cs typeface="Arial"/>
              </a:rPr>
              <a:t>sistema</a:t>
            </a:r>
            <a:r>
              <a:rPr sz="2200" b="1" spc="-210" dirty="0">
                <a:latin typeface="Arial"/>
                <a:cs typeface="Arial"/>
              </a:rPr>
              <a:t> </a:t>
            </a:r>
            <a:r>
              <a:rPr sz="2200" b="1" spc="-170" dirty="0">
                <a:latin typeface="Arial"/>
                <a:cs typeface="Arial"/>
              </a:rPr>
              <a:t>cumple</a:t>
            </a:r>
            <a:endParaRPr sz="2200" dirty="0">
              <a:latin typeface="Arial"/>
              <a:cs typeface="Arial"/>
            </a:endParaRPr>
          </a:p>
          <a:p>
            <a:pPr marL="354965">
              <a:lnSpc>
                <a:spcPts val="2380"/>
              </a:lnSpc>
            </a:pPr>
            <a:r>
              <a:rPr sz="2200" b="1" spc="-285" dirty="0">
                <a:latin typeface="Arial"/>
                <a:cs typeface="Arial"/>
              </a:rPr>
              <a:t>sus</a:t>
            </a:r>
            <a:r>
              <a:rPr sz="2200" b="1" spc="-160" dirty="0">
                <a:latin typeface="Arial"/>
                <a:cs typeface="Arial"/>
              </a:rPr>
              <a:t> </a:t>
            </a:r>
            <a:r>
              <a:rPr sz="2200" b="1" spc="-140" dirty="0">
                <a:latin typeface="Arial"/>
                <a:cs typeface="Arial"/>
              </a:rPr>
              <a:t>metas.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ts val="237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295" dirty="0">
                <a:latin typeface="Arial"/>
                <a:cs typeface="Arial"/>
              </a:rPr>
              <a:t>Se </a:t>
            </a:r>
            <a:r>
              <a:rPr sz="2200" spc="-60" dirty="0">
                <a:latin typeface="Arial"/>
                <a:cs typeface="Arial"/>
              </a:rPr>
              <a:t>le </a:t>
            </a:r>
            <a:r>
              <a:rPr sz="2200" spc="-95" dirty="0">
                <a:latin typeface="Arial"/>
                <a:cs typeface="Arial"/>
              </a:rPr>
              <a:t>puede </a:t>
            </a:r>
            <a:r>
              <a:rPr sz="2200" spc="-90" dirty="0">
                <a:latin typeface="Arial"/>
                <a:cs typeface="Arial"/>
              </a:rPr>
              <a:t>calcular </a:t>
            </a:r>
            <a:r>
              <a:rPr sz="2200" spc="-80" dirty="0">
                <a:latin typeface="Arial"/>
                <a:cs typeface="Arial"/>
              </a:rPr>
              <a:t>al </a:t>
            </a:r>
            <a:r>
              <a:rPr sz="2200" spc="-25" dirty="0">
                <a:latin typeface="Arial"/>
                <a:cs typeface="Arial"/>
              </a:rPr>
              <a:t>dividir </a:t>
            </a:r>
            <a:r>
              <a:rPr sz="2200" spc="-135" dirty="0">
                <a:latin typeface="Arial"/>
                <a:cs typeface="Arial"/>
              </a:rPr>
              <a:t>las </a:t>
            </a:r>
            <a:r>
              <a:rPr sz="2200" spc="-105" dirty="0">
                <a:latin typeface="Arial"/>
                <a:cs typeface="Arial"/>
              </a:rPr>
              <a:t>metas </a:t>
            </a:r>
            <a:r>
              <a:rPr sz="2200" spc="-150" dirty="0">
                <a:latin typeface="Arial"/>
                <a:cs typeface="Arial"/>
              </a:rPr>
              <a:t>alcanzadas </a:t>
            </a:r>
            <a:r>
              <a:rPr sz="2200" spc="-45" dirty="0">
                <a:latin typeface="Arial"/>
                <a:cs typeface="Arial"/>
              </a:rPr>
              <a:t>entre </a:t>
            </a:r>
            <a:r>
              <a:rPr sz="2200" spc="-60" dirty="0">
                <a:latin typeface="Arial"/>
                <a:cs typeface="Arial"/>
              </a:rPr>
              <a:t>el </a:t>
            </a:r>
            <a:r>
              <a:rPr sz="2200" spc="-5" dirty="0">
                <a:latin typeface="Arial"/>
                <a:cs typeface="Arial"/>
              </a:rPr>
              <a:t>total</a:t>
            </a:r>
            <a:r>
              <a:rPr sz="2200" spc="-450" dirty="0">
                <a:latin typeface="Arial"/>
                <a:cs typeface="Arial"/>
              </a:rPr>
              <a:t> </a:t>
            </a:r>
            <a:r>
              <a:rPr sz="2200" spc="-105" dirty="0">
                <a:latin typeface="Arial"/>
                <a:cs typeface="Arial"/>
              </a:rPr>
              <a:t>de</a:t>
            </a:r>
            <a:endParaRPr sz="2200" dirty="0">
              <a:latin typeface="Arial"/>
              <a:cs typeface="Arial"/>
            </a:endParaRPr>
          </a:p>
          <a:p>
            <a:pPr marL="354965">
              <a:lnSpc>
                <a:spcPts val="2370"/>
              </a:lnSpc>
            </a:pPr>
            <a:r>
              <a:rPr sz="2200" spc="-135" dirty="0">
                <a:latin typeface="Arial"/>
                <a:cs typeface="Arial"/>
              </a:rPr>
              <a:t>las </a:t>
            </a:r>
            <a:r>
              <a:rPr sz="2200" spc="-105" dirty="0">
                <a:latin typeface="Arial"/>
                <a:cs typeface="Arial"/>
              </a:rPr>
              <a:t>metas</a:t>
            </a:r>
            <a:r>
              <a:rPr sz="2200" spc="-135" dirty="0">
                <a:latin typeface="Arial"/>
                <a:cs typeface="Arial"/>
              </a:rPr>
              <a:t> </a:t>
            </a:r>
            <a:r>
              <a:rPr sz="2200" spc="-105" dirty="0">
                <a:latin typeface="Arial"/>
                <a:cs typeface="Arial"/>
              </a:rPr>
              <a:t>establecidas.</a:t>
            </a:r>
            <a:endParaRPr sz="2200" dirty="0">
              <a:latin typeface="Arial"/>
              <a:cs typeface="Arial"/>
            </a:endParaRPr>
          </a:p>
          <a:p>
            <a:pPr marL="355600" marR="5080" indent="-342900">
              <a:lnSpc>
                <a:spcPts val="212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95" dirty="0">
                <a:latin typeface="Arial"/>
                <a:cs typeface="Arial"/>
              </a:rPr>
              <a:t>Ejemplo: </a:t>
            </a:r>
            <a:r>
              <a:rPr sz="2200" spc="-190" dirty="0">
                <a:latin typeface="Arial"/>
                <a:cs typeface="Arial"/>
              </a:rPr>
              <a:t>se </a:t>
            </a:r>
            <a:r>
              <a:rPr sz="2200" spc="-45" dirty="0">
                <a:latin typeface="Arial"/>
                <a:cs typeface="Arial"/>
              </a:rPr>
              <a:t>tienen </a:t>
            </a:r>
            <a:r>
              <a:rPr sz="2200" spc="-130" dirty="0">
                <a:latin typeface="Arial"/>
                <a:cs typeface="Arial"/>
              </a:rPr>
              <a:t>dos </a:t>
            </a:r>
            <a:r>
              <a:rPr sz="2200" spc="-50" dirty="0">
                <a:latin typeface="Arial"/>
                <a:cs typeface="Arial"/>
              </a:rPr>
              <a:t>tipos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45" dirty="0">
                <a:latin typeface="Arial"/>
                <a:cs typeface="Arial"/>
              </a:rPr>
              <a:t>fertilizante </a:t>
            </a:r>
            <a:r>
              <a:rPr sz="2200" spc="-70" dirty="0">
                <a:latin typeface="Arial"/>
                <a:cs typeface="Arial"/>
              </a:rPr>
              <a:t>uno </a:t>
            </a:r>
            <a:r>
              <a:rPr sz="2200" spc="-185" dirty="0">
                <a:latin typeface="Arial"/>
                <a:cs typeface="Arial"/>
              </a:rPr>
              <a:t>es </a:t>
            </a:r>
            <a:r>
              <a:rPr sz="2200" spc="-160" dirty="0">
                <a:latin typeface="Arial"/>
                <a:cs typeface="Arial"/>
              </a:rPr>
              <a:t>más </a:t>
            </a:r>
            <a:r>
              <a:rPr sz="2200" spc="-110" dirty="0">
                <a:latin typeface="Arial"/>
                <a:cs typeface="Arial"/>
              </a:rPr>
              <a:t>eficaz </a:t>
            </a:r>
            <a:r>
              <a:rPr sz="2200" spc="-90" dirty="0">
                <a:latin typeface="Arial"/>
                <a:cs typeface="Arial"/>
              </a:rPr>
              <a:t>que </a:t>
            </a:r>
            <a:r>
              <a:rPr sz="2200" spc="-60" dirty="0">
                <a:latin typeface="Arial"/>
                <a:cs typeface="Arial"/>
              </a:rPr>
              <a:t>el  </a:t>
            </a:r>
            <a:r>
              <a:rPr sz="2200" spc="-30" dirty="0">
                <a:latin typeface="Arial"/>
                <a:cs typeface="Arial"/>
              </a:rPr>
              <a:t>otro, </a:t>
            </a:r>
            <a:r>
              <a:rPr sz="2200" spc="-55" dirty="0">
                <a:latin typeface="Arial"/>
                <a:cs typeface="Arial"/>
              </a:rPr>
              <a:t>el </a:t>
            </a:r>
            <a:r>
              <a:rPr sz="2200" spc="-45" dirty="0">
                <a:latin typeface="Arial"/>
                <a:cs typeface="Arial"/>
              </a:rPr>
              <a:t>fertilizante </a:t>
            </a:r>
            <a:r>
              <a:rPr sz="2200" spc="-195" dirty="0">
                <a:latin typeface="Arial"/>
                <a:cs typeface="Arial"/>
              </a:rPr>
              <a:t>A </a:t>
            </a:r>
            <a:r>
              <a:rPr sz="2200" spc="-125" dirty="0">
                <a:latin typeface="Arial"/>
                <a:cs typeface="Arial"/>
              </a:rPr>
              <a:t>ha </a:t>
            </a:r>
            <a:r>
              <a:rPr sz="2200" spc="-65" dirty="0">
                <a:latin typeface="Arial"/>
                <a:cs typeface="Arial"/>
              </a:rPr>
              <a:t>cumplido </a:t>
            </a:r>
            <a:r>
              <a:rPr sz="2200" spc="-190" dirty="0">
                <a:latin typeface="Arial"/>
                <a:cs typeface="Arial"/>
              </a:rPr>
              <a:t>sus </a:t>
            </a:r>
            <a:r>
              <a:rPr sz="2200" spc="-100" dirty="0">
                <a:latin typeface="Arial"/>
                <a:cs typeface="Arial"/>
              </a:rPr>
              <a:t>metas, en </a:t>
            </a:r>
            <a:r>
              <a:rPr sz="2200" spc="-70" dirty="0">
                <a:latin typeface="Arial"/>
                <a:cs typeface="Arial"/>
              </a:rPr>
              <a:t>un </a:t>
            </a:r>
            <a:r>
              <a:rPr sz="2200" spc="-100" dirty="0">
                <a:latin typeface="Arial"/>
                <a:cs typeface="Arial"/>
              </a:rPr>
              <a:t>grado</a:t>
            </a:r>
            <a:r>
              <a:rPr sz="2200" spc="-330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superior.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942340">
              <a:lnSpc>
                <a:spcPct val="100000"/>
              </a:lnSpc>
            </a:pPr>
            <a:r>
              <a:rPr sz="2300" b="1" i="1" spc="-190" dirty="0" err="1" smtClean="0">
                <a:latin typeface="Arial"/>
                <a:cs typeface="Arial"/>
              </a:rPr>
              <a:t>Efic</a:t>
            </a:r>
            <a:r>
              <a:rPr lang="es-ES" sz="2300" b="1" i="1" spc="-190" dirty="0" smtClean="0">
                <a:latin typeface="Arial"/>
                <a:cs typeface="Arial"/>
              </a:rPr>
              <a:t>a</a:t>
            </a:r>
            <a:r>
              <a:rPr sz="2300" b="1" i="1" spc="-190" dirty="0" err="1" smtClean="0">
                <a:latin typeface="Arial"/>
                <a:cs typeface="Arial"/>
              </a:rPr>
              <a:t>cia</a:t>
            </a:r>
            <a:r>
              <a:rPr sz="2300" b="1" i="1" spc="-190" dirty="0" smtClean="0">
                <a:latin typeface="Arial"/>
                <a:cs typeface="Arial"/>
              </a:rPr>
              <a:t> </a:t>
            </a:r>
            <a:r>
              <a:rPr sz="2300" b="1" i="1" spc="-200" dirty="0">
                <a:latin typeface="Arial"/>
                <a:cs typeface="Arial"/>
              </a:rPr>
              <a:t>= </a:t>
            </a:r>
            <a:r>
              <a:rPr sz="2300" b="1" i="1" spc="-105" dirty="0">
                <a:latin typeface="Arial"/>
                <a:cs typeface="Arial"/>
              </a:rPr>
              <a:t>Metas </a:t>
            </a:r>
            <a:r>
              <a:rPr sz="2300" b="1" i="1" spc="-195" dirty="0">
                <a:latin typeface="Arial"/>
                <a:cs typeface="Arial"/>
              </a:rPr>
              <a:t>Alcanzadas </a:t>
            </a:r>
            <a:r>
              <a:rPr sz="2300" b="1" spc="345" dirty="0">
                <a:latin typeface="Arial"/>
                <a:cs typeface="Arial"/>
              </a:rPr>
              <a:t>/ </a:t>
            </a:r>
            <a:r>
              <a:rPr sz="2300" b="1" i="1" spc="-105" dirty="0">
                <a:latin typeface="Arial"/>
                <a:cs typeface="Arial"/>
              </a:rPr>
              <a:t>Metas</a:t>
            </a:r>
            <a:r>
              <a:rPr sz="2300" b="1" i="1" spc="-325" dirty="0">
                <a:latin typeface="Arial"/>
                <a:cs typeface="Arial"/>
              </a:rPr>
              <a:t> </a:t>
            </a:r>
            <a:r>
              <a:rPr sz="2300" b="1" i="1" spc="-200" dirty="0">
                <a:latin typeface="Arial"/>
                <a:cs typeface="Arial"/>
              </a:rPr>
              <a:t>Establecidas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344" y="5781040"/>
            <a:ext cx="7237095" cy="63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38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85" dirty="0">
                <a:latin typeface="Arial"/>
                <a:cs typeface="Arial"/>
              </a:rPr>
              <a:t>Lo </a:t>
            </a:r>
            <a:r>
              <a:rPr sz="2200" spc="-90" dirty="0">
                <a:latin typeface="Arial"/>
                <a:cs typeface="Arial"/>
              </a:rPr>
              <a:t>mismo que </a:t>
            </a:r>
            <a:r>
              <a:rPr sz="2200" spc="-80" dirty="0">
                <a:latin typeface="Arial"/>
                <a:cs typeface="Arial"/>
              </a:rPr>
              <a:t>la </a:t>
            </a:r>
            <a:r>
              <a:rPr sz="2200" spc="-75" dirty="0">
                <a:latin typeface="Arial"/>
                <a:cs typeface="Arial"/>
              </a:rPr>
              <a:t>eficiencia, </a:t>
            </a:r>
            <a:r>
              <a:rPr sz="2200" spc="-80" dirty="0">
                <a:latin typeface="Arial"/>
                <a:cs typeface="Arial"/>
              </a:rPr>
              <a:t>la </a:t>
            </a:r>
            <a:r>
              <a:rPr sz="2200" spc="-95" dirty="0">
                <a:latin typeface="Arial"/>
                <a:cs typeface="Arial"/>
              </a:rPr>
              <a:t>eficacia </a:t>
            </a:r>
            <a:r>
              <a:rPr sz="2200" spc="-60" dirty="0">
                <a:latin typeface="Arial"/>
                <a:cs typeface="Arial"/>
              </a:rPr>
              <a:t>también </a:t>
            </a:r>
            <a:r>
              <a:rPr sz="2200" spc="-185" dirty="0">
                <a:latin typeface="Arial"/>
                <a:cs typeface="Arial"/>
              </a:rPr>
              <a:t>es </a:t>
            </a:r>
            <a:r>
              <a:rPr sz="2200" spc="-75" dirty="0">
                <a:latin typeface="Arial"/>
                <a:cs typeface="Arial"/>
              </a:rPr>
              <a:t>un</a:t>
            </a:r>
            <a:r>
              <a:rPr sz="2200" spc="-35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término</a:t>
            </a:r>
            <a:endParaRPr sz="2200">
              <a:latin typeface="Arial"/>
              <a:cs typeface="Arial"/>
            </a:endParaRPr>
          </a:p>
          <a:p>
            <a:pPr marL="354965">
              <a:lnSpc>
                <a:spcPts val="2380"/>
              </a:lnSpc>
            </a:pPr>
            <a:r>
              <a:rPr sz="2200" spc="-45" dirty="0">
                <a:latin typeface="Arial"/>
                <a:cs typeface="Arial"/>
              </a:rPr>
              <a:t>relativo </a:t>
            </a:r>
            <a:r>
              <a:rPr sz="2200" spc="-90" dirty="0">
                <a:latin typeface="Arial"/>
                <a:cs typeface="Arial"/>
              </a:rPr>
              <a:t>que sirve </a:t>
            </a:r>
            <a:r>
              <a:rPr sz="2200" spc="-105" dirty="0">
                <a:latin typeface="Arial"/>
                <a:cs typeface="Arial"/>
              </a:rPr>
              <a:t>para </a:t>
            </a:r>
            <a:r>
              <a:rPr sz="2200" spc="-90" dirty="0">
                <a:latin typeface="Arial"/>
                <a:cs typeface="Arial"/>
              </a:rPr>
              <a:t>comparar</a:t>
            </a:r>
            <a:r>
              <a:rPr sz="2200" spc="-380" dirty="0">
                <a:latin typeface="Arial"/>
                <a:cs typeface="Arial"/>
              </a:rPr>
              <a:t> </a:t>
            </a:r>
            <a:r>
              <a:rPr sz="2200" spc="-120" dirty="0">
                <a:latin typeface="Arial"/>
                <a:cs typeface="Arial"/>
              </a:rPr>
              <a:t>sistemas.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7881" y="3789006"/>
            <a:ext cx="3247487" cy="1936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03"/>
    </mc:Choice>
    <mc:Fallback xmlns="">
      <p:transition spd="slow" advTm="117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771" y="462915"/>
            <a:ext cx="2141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Eficiencia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417" y="1295653"/>
            <a:ext cx="7931150" cy="27978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marR="5080" indent="-342900">
              <a:lnSpc>
                <a:spcPct val="801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240" dirty="0">
                <a:latin typeface="Arial"/>
                <a:cs typeface="Arial"/>
              </a:rPr>
              <a:t>La </a:t>
            </a:r>
            <a:r>
              <a:rPr sz="2200" spc="-75" dirty="0">
                <a:latin typeface="Arial"/>
                <a:cs typeface="Arial"/>
              </a:rPr>
              <a:t>eficiencia </a:t>
            </a:r>
            <a:r>
              <a:rPr sz="2200" spc="-185" dirty="0">
                <a:latin typeface="Arial"/>
                <a:cs typeface="Arial"/>
              </a:rPr>
              <a:t>es </a:t>
            </a:r>
            <a:r>
              <a:rPr sz="2200" spc="-75" dirty="0">
                <a:latin typeface="Arial"/>
                <a:cs typeface="Arial"/>
              </a:rPr>
              <a:t>un </a:t>
            </a:r>
            <a:r>
              <a:rPr sz="2200" spc="-30" dirty="0">
                <a:latin typeface="Arial"/>
                <a:cs typeface="Arial"/>
              </a:rPr>
              <a:t>término </a:t>
            </a:r>
            <a:r>
              <a:rPr sz="2200" spc="-45" dirty="0">
                <a:latin typeface="Arial"/>
                <a:cs typeface="Arial"/>
              </a:rPr>
              <a:t>relativo </a:t>
            </a:r>
            <a:r>
              <a:rPr sz="2200" spc="-90" dirty="0">
                <a:latin typeface="Arial"/>
                <a:cs typeface="Arial"/>
              </a:rPr>
              <a:t>empleado </a:t>
            </a:r>
            <a:r>
              <a:rPr sz="2200" spc="-110" dirty="0">
                <a:latin typeface="Arial"/>
                <a:cs typeface="Arial"/>
              </a:rPr>
              <a:t>para </a:t>
            </a:r>
            <a:r>
              <a:rPr sz="2200" spc="-90" dirty="0">
                <a:latin typeface="Arial"/>
                <a:cs typeface="Arial"/>
              </a:rPr>
              <a:t>comparar  </a:t>
            </a:r>
            <a:r>
              <a:rPr sz="2200" spc="-120" dirty="0">
                <a:latin typeface="Arial"/>
                <a:cs typeface="Arial"/>
              </a:rPr>
              <a:t>sistemas. Un </a:t>
            </a:r>
            <a:r>
              <a:rPr sz="2200" spc="-15" dirty="0">
                <a:latin typeface="Arial"/>
                <a:cs typeface="Arial"/>
              </a:rPr>
              <a:t>motor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110" dirty="0">
                <a:latin typeface="Arial"/>
                <a:cs typeface="Arial"/>
              </a:rPr>
              <a:t>gasolina, </a:t>
            </a:r>
            <a:r>
              <a:rPr sz="2200" spc="-40" dirty="0">
                <a:latin typeface="Arial"/>
                <a:cs typeface="Arial"/>
              </a:rPr>
              <a:t>por </a:t>
            </a:r>
            <a:r>
              <a:rPr sz="2200" spc="-65" dirty="0">
                <a:latin typeface="Arial"/>
                <a:cs typeface="Arial"/>
              </a:rPr>
              <a:t>ejemplo, </a:t>
            </a:r>
            <a:r>
              <a:rPr sz="2200" spc="-185" dirty="0">
                <a:latin typeface="Arial"/>
                <a:cs typeface="Arial"/>
              </a:rPr>
              <a:t>es </a:t>
            </a:r>
            <a:r>
              <a:rPr sz="2200" spc="-160" dirty="0">
                <a:latin typeface="Arial"/>
                <a:cs typeface="Arial"/>
              </a:rPr>
              <a:t>más </a:t>
            </a:r>
            <a:r>
              <a:rPr sz="2200" spc="-55" dirty="0">
                <a:latin typeface="Arial"/>
                <a:cs typeface="Arial"/>
              </a:rPr>
              <a:t>eficiente</a:t>
            </a:r>
            <a:r>
              <a:rPr sz="2200" spc="-335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que  </a:t>
            </a:r>
            <a:r>
              <a:rPr sz="2200" spc="-70" dirty="0">
                <a:latin typeface="Arial"/>
                <a:cs typeface="Arial"/>
              </a:rPr>
              <a:t>un </a:t>
            </a:r>
            <a:r>
              <a:rPr sz="2200" spc="-15" dirty="0">
                <a:latin typeface="Arial"/>
                <a:cs typeface="Arial"/>
              </a:rPr>
              <a:t>motor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110" dirty="0">
                <a:latin typeface="Arial"/>
                <a:cs typeface="Arial"/>
              </a:rPr>
              <a:t>vapor, </a:t>
            </a:r>
            <a:r>
              <a:rPr sz="2200" spc="-130" dirty="0">
                <a:latin typeface="Arial"/>
                <a:cs typeface="Arial"/>
              </a:rPr>
              <a:t>pues </a:t>
            </a:r>
            <a:r>
              <a:rPr sz="2200" spc="-110" dirty="0">
                <a:latin typeface="Arial"/>
                <a:cs typeface="Arial"/>
              </a:rPr>
              <a:t>con </a:t>
            </a:r>
            <a:r>
              <a:rPr sz="2200" spc="-70" dirty="0">
                <a:latin typeface="Arial"/>
                <a:cs typeface="Arial"/>
              </a:rPr>
              <a:t>un </a:t>
            </a:r>
            <a:r>
              <a:rPr sz="2200" spc="-40" dirty="0">
                <a:latin typeface="Arial"/>
                <a:cs typeface="Arial"/>
              </a:rPr>
              <a:t>monto </a:t>
            </a:r>
            <a:r>
              <a:rPr sz="2200" spc="-75" dirty="0">
                <a:latin typeface="Arial"/>
                <a:cs typeface="Arial"/>
              </a:rPr>
              <a:t>equivalente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85" dirty="0">
                <a:latin typeface="Arial"/>
                <a:cs typeface="Arial"/>
              </a:rPr>
              <a:t>insumo </a:t>
            </a:r>
            <a:r>
              <a:rPr sz="2200" spc="-105" dirty="0">
                <a:latin typeface="Arial"/>
                <a:cs typeface="Arial"/>
              </a:rPr>
              <a:t>de  </a:t>
            </a:r>
            <a:r>
              <a:rPr sz="2200" spc="-114" dirty="0">
                <a:latin typeface="Arial"/>
                <a:cs typeface="Arial"/>
              </a:rPr>
              <a:t>energía </a:t>
            </a:r>
            <a:r>
              <a:rPr sz="2200" spc="-110" dirty="0">
                <a:latin typeface="Arial"/>
                <a:cs typeface="Arial"/>
              </a:rPr>
              <a:t>(gasolina </a:t>
            </a:r>
            <a:r>
              <a:rPr sz="2200" spc="-65" dirty="0">
                <a:latin typeface="Arial"/>
                <a:cs typeface="Arial"/>
              </a:rPr>
              <a:t>o </a:t>
            </a:r>
            <a:r>
              <a:rPr sz="2200" spc="-85" dirty="0">
                <a:latin typeface="Arial"/>
                <a:cs typeface="Arial"/>
              </a:rPr>
              <a:t>carbón), </a:t>
            </a:r>
            <a:r>
              <a:rPr sz="2200" spc="-60" dirty="0">
                <a:latin typeface="Arial"/>
                <a:cs typeface="Arial"/>
              </a:rPr>
              <a:t>el </a:t>
            </a:r>
            <a:r>
              <a:rPr sz="2200" spc="-15" dirty="0">
                <a:latin typeface="Arial"/>
                <a:cs typeface="Arial"/>
              </a:rPr>
              <a:t>motor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114" dirty="0">
                <a:latin typeface="Arial"/>
                <a:cs typeface="Arial"/>
              </a:rPr>
              <a:t>gasolina </a:t>
            </a:r>
            <a:r>
              <a:rPr sz="2200" spc="-85" dirty="0">
                <a:latin typeface="Arial"/>
                <a:cs typeface="Arial"/>
              </a:rPr>
              <a:t>produce </a:t>
            </a:r>
            <a:r>
              <a:rPr sz="2200" spc="-160" dirty="0">
                <a:latin typeface="Arial"/>
                <a:cs typeface="Arial"/>
              </a:rPr>
              <a:t>más  </a:t>
            </a:r>
            <a:r>
              <a:rPr sz="2200" spc="-110" dirty="0">
                <a:latin typeface="Arial"/>
                <a:cs typeface="Arial"/>
              </a:rPr>
              <a:t>energía.</a:t>
            </a:r>
            <a:endParaRPr sz="2200">
              <a:latin typeface="Arial"/>
              <a:cs typeface="Arial"/>
            </a:endParaRPr>
          </a:p>
          <a:p>
            <a:pPr marL="416559" indent="-403860">
              <a:lnSpc>
                <a:spcPts val="2370"/>
              </a:lnSpc>
              <a:buChar char="•"/>
              <a:tabLst>
                <a:tab pos="415925" algn="l"/>
                <a:tab pos="416559" algn="l"/>
              </a:tabLst>
            </a:pPr>
            <a:r>
              <a:rPr sz="2200" spc="-195" dirty="0">
                <a:latin typeface="Arial"/>
                <a:cs typeface="Arial"/>
              </a:rPr>
              <a:t>El </a:t>
            </a:r>
            <a:r>
              <a:rPr sz="2200" spc="-90" dirty="0">
                <a:latin typeface="Arial"/>
                <a:cs typeface="Arial"/>
              </a:rPr>
              <a:t>índice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75" dirty="0">
                <a:latin typeface="Arial"/>
                <a:cs typeface="Arial"/>
              </a:rPr>
              <a:t>eficiencia </a:t>
            </a:r>
            <a:r>
              <a:rPr sz="2200" spc="-100" dirty="0">
                <a:latin typeface="Arial"/>
                <a:cs typeface="Arial"/>
              </a:rPr>
              <a:t>de </a:t>
            </a:r>
            <a:r>
              <a:rPr sz="2200" spc="-114" dirty="0">
                <a:latin typeface="Arial"/>
                <a:cs typeface="Arial"/>
              </a:rPr>
              <a:t>energía </a:t>
            </a:r>
            <a:r>
              <a:rPr sz="2200" spc="-95" dirty="0">
                <a:latin typeface="Arial"/>
                <a:cs typeface="Arial"/>
              </a:rPr>
              <a:t>de </a:t>
            </a:r>
            <a:r>
              <a:rPr sz="2200" spc="-100" dirty="0">
                <a:latin typeface="Arial"/>
                <a:cs typeface="Arial"/>
              </a:rPr>
              <a:t>los </a:t>
            </a:r>
            <a:r>
              <a:rPr sz="2200" spc="-70" dirty="0">
                <a:latin typeface="Arial"/>
                <a:cs typeface="Arial"/>
              </a:rPr>
              <a:t>motores </a:t>
            </a:r>
            <a:r>
              <a:rPr sz="2200" spc="-95" dirty="0">
                <a:latin typeface="Arial"/>
                <a:cs typeface="Arial"/>
              </a:rPr>
              <a:t>de </a:t>
            </a:r>
            <a:r>
              <a:rPr sz="2200" spc="-114" dirty="0">
                <a:latin typeface="Arial"/>
                <a:cs typeface="Arial"/>
              </a:rPr>
              <a:t>gasolina</a:t>
            </a:r>
            <a:r>
              <a:rPr sz="2200" spc="-345" dirty="0">
                <a:latin typeface="Arial"/>
                <a:cs typeface="Arial"/>
              </a:rPr>
              <a:t> </a:t>
            </a:r>
            <a:r>
              <a:rPr sz="2200" spc="-185" dirty="0">
                <a:latin typeface="Arial"/>
                <a:cs typeface="Arial"/>
              </a:rPr>
              <a:t>es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ts val="2370"/>
              </a:lnSpc>
            </a:pPr>
            <a:r>
              <a:rPr sz="2200" spc="-30" dirty="0">
                <a:latin typeface="Arial"/>
                <a:cs typeface="Arial"/>
              </a:rPr>
              <a:t>alto </a:t>
            </a:r>
            <a:r>
              <a:rPr sz="2200" spc="-100" dirty="0">
                <a:latin typeface="Arial"/>
                <a:cs typeface="Arial"/>
              </a:rPr>
              <a:t>en </a:t>
            </a:r>
            <a:r>
              <a:rPr sz="2200" spc="-95" dirty="0">
                <a:latin typeface="Arial"/>
                <a:cs typeface="Arial"/>
              </a:rPr>
              <a:t>comparación </a:t>
            </a:r>
            <a:r>
              <a:rPr sz="2200" spc="-110" dirty="0">
                <a:latin typeface="Arial"/>
                <a:cs typeface="Arial"/>
              </a:rPr>
              <a:t>con </a:t>
            </a:r>
            <a:r>
              <a:rPr sz="2200" spc="-60" dirty="0">
                <a:latin typeface="Arial"/>
                <a:cs typeface="Arial"/>
              </a:rPr>
              <a:t>el </a:t>
            </a:r>
            <a:r>
              <a:rPr sz="2200" spc="-105" dirty="0">
                <a:latin typeface="Arial"/>
                <a:cs typeface="Arial"/>
              </a:rPr>
              <a:t>de </a:t>
            </a:r>
            <a:r>
              <a:rPr sz="2200" spc="-100" dirty="0">
                <a:latin typeface="Arial"/>
                <a:cs typeface="Arial"/>
              </a:rPr>
              <a:t>los </a:t>
            </a:r>
            <a:r>
              <a:rPr sz="2200" spc="-70" dirty="0">
                <a:latin typeface="Arial"/>
                <a:cs typeface="Arial"/>
              </a:rPr>
              <a:t>motores </a:t>
            </a:r>
            <a:r>
              <a:rPr sz="2200" spc="-105" dirty="0">
                <a:latin typeface="Arial"/>
                <a:cs typeface="Arial"/>
              </a:rPr>
              <a:t>de</a:t>
            </a:r>
            <a:r>
              <a:rPr sz="2200" spc="-465" dirty="0">
                <a:latin typeface="Arial"/>
                <a:cs typeface="Arial"/>
              </a:rPr>
              <a:t> </a:t>
            </a:r>
            <a:r>
              <a:rPr sz="2200" spc="-120" dirty="0">
                <a:latin typeface="Arial"/>
                <a:cs typeface="Arial"/>
              </a:rPr>
              <a:t>vapor.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417320">
              <a:lnSpc>
                <a:spcPct val="100000"/>
              </a:lnSpc>
              <a:tabLst>
                <a:tab pos="3216275" algn="l"/>
              </a:tabLst>
            </a:pPr>
            <a:r>
              <a:rPr sz="2800" b="1" i="1" spc="-225" dirty="0">
                <a:latin typeface="Arial"/>
                <a:cs typeface="Arial"/>
              </a:rPr>
              <a:t>Eficiencia</a:t>
            </a:r>
            <a:r>
              <a:rPr sz="2800" b="1" i="1" spc="-150" dirty="0">
                <a:latin typeface="Arial"/>
                <a:cs typeface="Arial"/>
              </a:rPr>
              <a:t> </a:t>
            </a:r>
            <a:r>
              <a:rPr sz="2800" b="1" i="1" spc="-240" dirty="0">
                <a:latin typeface="Arial"/>
                <a:cs typeface="Arial"/>
              </a:rPr>
              <a:t>=	</a:t>
            </a:r>
            <a:r>
              <a:rPr sz="2800" b="1" i="1" spc="-245" dirty="0">
                <a:latin typeface="Arial"/>
                <a:cs typeface="Arial"/>
              </a:rPr>
              <a:t>Producido </a:t>
            </a:r>
            <a:r>
              <a:rPr sz="2800" b="1" i="1" spc="434" dirty="0">
                <a:latin typeface="Arial"/>
                <a:cs typeface="Arial"/>
              </a:rPr>
              <a:t>/</a:t>
            </a:r>
            <a:r>
              <a:rPr sz="2800" b="1" i="1" spc="-60" dirty="0">
                <a:latin typeface="Arial"/>
                <a:cs typeface="Arial"/>
              </a:rPr>
              <a:t> </a:t>
            </a:r>
            <a:r>
              <a:rPr sz="2800" b="1" i="1" spc="-285" dirty="0">
                <a:latin typeface="Arial"/>
                <a:cs typeface="Arial"/>
              </a:rPr>
              <a:t>Consumido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3694" y="6418262"/>
            <a:ext cx="2316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latin typeface="Arial"/>
                <a:cs typeface="Arial"/>
              </a:rPr>
              <a:t>Locomotora </a:t>
            </a:r>
            <a:r>
              <a:rPr sz="2200" spc="-170" dirty="0">
                <a:latin typeface="Arial"/>
                <a:cs typeface="Arial"/>
              </a:rPr>
              <a:t>a</a:t>
            </a:r>
            <a:r>
              <a:rPr sz="2200" spc="-195" dirty="0">
                <a:latin typeface="Arial"/>
                <a:cs typeface="Arial"/>
              </a:rPr>
              <a:t> </a:t>
            </a:r>
            <a:r>
              <a:rPr sz="2200" spc="-125" dirty="0">
                <a:latin typeface="Arial"/>
                <a:cs typeface="Arial"/>
              </a:rPr>
              <a:t>Vapor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6221" y="6418262"/>
            <a:ext cx="22021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latin typeface="Arial"/>
                <a:cs typeface="Arial"/>
              </a:rPr>
              <a:t>Locomotora</a:t>
            </a:r>
            <a:r>
              <a:rPr sz="2200" spc="330" dirty="0">
                <a:latin typeface="Arial"/>
                <a:cs typeface="Arial"/>
              </a:rPr>
              <a:t> </a:t>
            </a:r>
            <a:r>
              <a:rPr sz="2200" spc="-120" dirty="0">
                <a:latin typeface="Arial"/>
                <a:cs typeface="Arial"/>
              </a:rPr>
              <a:t>Diesel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3819" y="4099559"/>
            <a:ext cx="270002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2447" y="4297819"/>
            <a:ext cx="2307590" cy="1894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7340" y="4028440"/>
            <a:ext cx="2748280" cy="2324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0126" y="4221111"/>
            <a:ext cx="2363216" cy="19372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47"/>
    </mc:Choice>
    <mc:Fallback xmlns="">
      <p:transition spd="slow" advTm="98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232" y="188023"/>
            <a:ext cx="7990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15" dirty="0">
                <a:latin typeface="Arial"/>
                <a:cs typeface="Arial"/>
              </a:rPr>
              <a:t>Variables </a:t>
            </a:r>
            <a:r>
              <a:rPr b="1" spc="-365" dirty="0">
                <a:latin typeface="Arial"/>
                <a:cs typeface="Arial"/>
              </a:rPr>
              <a:t>y </a:t>
            </a:r>
            <a:r>
              <a:rPr b="1" spc="-325" dirty="0">
                <a:latin typeface="Arial"/>
                <a:cs typeface="Arial"/>
              </a:rPr>
              <a:t>Parámetros </a:t>
            </a:r>
            <a:r>
              <a:rPr b="1" spc="-280" dirty="0">
                <a:latin typeface="Arial"/>
                <a:cs typeface="Arial"/>
              </a:rPr>
              <a:t>de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spc="-370" dirty="0">
                <a:latin typeface="Arial"/>
                <a:cs typeface="Arial"/>
              </a:rPr>
              <a:t>Sistema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44" y="1176020"/>
            <a:ext cx="6789420" cy="435546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1003300">
              <a:lnSpc>
                <a:spcPct val="80000"/>
              </a:lnSpc>
              <a:spcBef>
                <a:spcPts val="580"/>
              </a:spcBef>
            </a:pPr>
            <a:r>
              <a:rPr sz="2000" spc="-110" dirty="0">
                <a:latin typeface="Arial"/>
                <a:cs typeface="Arial"/>
              </a:rPr>
              <a:t>Ciertas </a:t>
            </a:r>
            <a:r>
              <a:rPr sz="2000" spc="-70" dirty="0">
                <a:latin typeface="Arial"/>
                <a:cs typeface="Arial"/>
              </a:rPr>
              <a:t>partes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120" dirty="0">
                <a:latin typeface="Arial"/>
                <a:cs typeface="Arial"/>
              </a:rPr>
              <a:t>son </a:t>
            </a:r>
            <a:r>
              <a:rPr sz="2000" spc="-90" dirty="0">
                <a:latin typeface="Arial"/>
                <a:cs typeface="Arial"/>
              </a:rPr>
              <a:t>susceptibles de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control  </a:t>
            </a:r>
            <a:r>
              <a:rPr sz="2000" spc="-50" dirty="0">
                <a:latin typeface="Arial"/>
                <a:cs typeface="Arial"/>
              </a:rPr>
              <a:t>administrativo </a:t>
            </a:r>
            <a:r>
              <a:rPr sz="2000" spc="-45" dirty="0">
                <a:latin typeface="Arial"/>
                <a:cs typeface="Arial"/>
              </a:rPr>
              <a:t>directo, </a:t>
            </a:r>
            <a:r>
              <a:rPr sz="2000" spc="-65" dirty="0">
                <a:latin typeface="Arial"/>
                <a:cs typeface="Arial"/>
              </a:rPr>
              <a:t>mientras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65" dirty="0">
                <a:latin typeface="Arial"/>
                <a:cs typeface="Arial"/>
              </a:rPr>
              <a:t>otras</a:t>
            </a:r>
            <a:r>
              <a:rPr sz="2000" spc="-38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no.</a:t>
            </a:r>
            <a:endParaRPr sz="2000">
              <a:latin typeface="Arial"/>
              <a:cs typeface="Arial"/>
            </a:endParaRPr>
          </a:p>
          <a:p>
            <a:pPr marL="354965" marR="372745" indent="-342900">
              <a:lnSpc>
                <a:spcPts val="1920"/>
              </a:lnSpc>
              <a:spcBef>
                <a:spcPts val="459"/>
              </a:spcBef>
            </a:pPr>
            <a:r>
              <a:rPr sz="2000" b="1" spc="-125" dirty="0">
                <a:latin typeface="Arial"/>
                <a:cs typeface="Arial"/>
              </a:rPr>
              <a:t>Variable </a:t>
            </a:r>
            <a:r>
              <a:rPr sz="2000" b="1" spc="-130" dirty="0">
                <a:latin typeface="Arial"/>
                <a:cs typeface="Arial"/>
              </a:rPr>
              <a:t>de </a:t>
            </a:r>
            <a:r>
              <a:rPr sz="2000" b="1" spc="-175" dirty="0">
                <a:latin typeface="Arial"/>
                <a:cs typeface="Arial"/>
              </a:rPr>
              <a:t>sistemas: </a:t>
            </a:r>
            <a:r>
              <a:rPr sz="2000" spc="-170" dirty="0">
                <a:latin typeface="Arial"/>
                <a:cs typeface="Arial"/>
              </a:rPr>
              <a:t>es </a:t>
            </a:r>
            <a:r>
              <a:rPr sz="2000" spc="-90" dirty="0">
                <a:latin typeface="Arial"/>
                <a:cs typeface="Arial"/>
              </a:rPr>
              <a:t>una </a:t>
            </a:r>
            <a:r>
              <a:rPr sz="2000" spc="-70" dirty="0">
                <a:latin typeface="Arial"/>
                <a:cs typeface="Arial"/>
              </a:rPr>
              <a:t>cantidad </a:t>
            </a:r>
            <a:r>
              <a:rPr sz="2000" spc="-60" dirty="0">
                <a:latin typeface="Arial"/>
                <a:cs typeface="Arial"/>
              </a:rPr>
              <a:t>o </a:t>
            </a:r>
            <a:r>
              <a:rPr sz="2000" spc="-65" dirty="0">
                <a:latin typeface="Arial"/>
                <a:cs typeface="Arial"/>
              </a:rPr>
              <a:t>unidad </a:t>
            </a:r>
            <a:r>
              <a:rPr sz="2000" spc="-80" dirty="0">
                <a:latin typeface="Arial"/>
                <a:cs typeface="Arial"/>
              </a:rPr>
              <a:t>que puede </a:t>
            </a:r>
            <a:r>
              <a:rPr sz="2000" spc="-110" dirty="0">
                <a:latin typeface="Arial"/>
                <a:cs typeface="Arial"/>
              </a:rPr>
              <a:t>ser  </a:t>
            </a:r>
            <a:r>
              <a:rPr sz="2000" spc="-65" dirty="0">
                <a:latin typeface="Arial"/>
                <a:cs typeface="Arial"/>
              </a:rPr>
              <a:t>controlada </a:t>
            </a:r>
            <a:r>
              <a:rPr sz="2000" spc="-30" dirty="0">
                <a:latin typeface="Arial"/>
                <a:cs typeface="Arial"/>
              </a:rPr>
              <a:t>por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40" dirty="0">
                <a:latin typeface="Arial"/>
                <a:cs typeface="Arial"/>
              </a:rPr>
              <a:t>tomador </a:t>
            </a:r>
            <a:r>
              <a:rPr sz="2000" spc="-90" dirty="0">
                <a:latin typeface="Arial"/>
                <a:cs typeface="Arial"/>
              </a:rPr>
              <a:t>de</a:t>
            </a:r>
            <a:r>
              <a:rPr sz="2000" spc="-42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decisiones.</a:t>
            </a:r>
            <a:endParaRPr sz="2000">
              <a:latin typeface="Arial"/>
              <a:cs typeface="Arial"/>
            </a:endParaRPr>
          </a:p>
          <a:p>
            <a:pPr marL="355600" marR="5080" indent="-342900" algn="just">
              <a:lnSpc>
                <a:spcPts val="192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80" dirty="0">
                <a:latin typeface="Arial"/>
                <a:cs typeface="Arial"/>
              </a:rPr>
              <a:t>Ejemplo: </a:t>
            </a:r>
            <a:r>
              <a:rPr sz="2000" spc="-175" dirty="0">
                <a:latin typeface="Arial"/>
                <a:cs typeface="Arial"/>
              </a:rPr>
              <a:t>El </a:t>
            </a:r>
            <a:r>
              <a:rPr sz="2000" spc="-60" dirty="0">
                <a:latin typeface="Arial"/>
                <a:cs typeface="Arial"/>
              </a:rPr>
              <a:t>precio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90" dirty="0">
                <a:latin typeface="Arial"/>
                <a:cs typeface="Arial"/>
              </a:rPr>
              <a:t>una </a:t>
            </a:r>
            <a:r>
              <a:rPr sz="2000" spc="-105" dirty="0">
                <a:latin typeface="Arial"/>
                <a:cs typeface="Arial"/>
              </a:rPr>
              <a:t>compañía </a:t>
            </a:r>
            <a:r>
              <a:rPr sz="2000" spc="-15" dirty="0">
                <a:latin typeface="Arial"/>
                <a:cs typeface="Arial"/>
              </a:rPr>
              <a:t>fija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145" dirty="0">
                <a:latin typeface="Arial"/>
                <a:cs typeface="Arial"/>
              </a:rPr>
              <a:t>su </a:t>
            </a:r>
            <a:r>
              <a:rPr sz="2000" spc="-45" dirty="0">
                <a:latin typeface="Arial"/>
                <a:cs typeface="Arial"/>
              </a:rPr>
              <a:t>producto </a:t>
            </a:r>
            <a:r>
              <a:rPr sz="2000" spc="-170" dirty="0">
                <a:latin typeface="Arial"/>
                <a:cs typeface="Arial"/>
              </a:rPr>
              <a:t>es </a:t>
            </a:r>
            <a:r>
              <a:rPr sz="2000" spc="-90" dirty="0">
                <a:latin typeface="Arial"/>
                <a:cs typeface="Arial"/>
              </a:rPr>
              <a:t>una  </a:t>
            </a:r>
            <a:r>
              <a:rPr sz="2000" spc="-70" dirty="0">
                <a:latin typeface="Arial"/>
                <a:cs typeface="Arial"/>
              </a:rPr>
              <a:t>variable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10" dirty="0">
                <a:latin typeface="Arial"/>
                <a:cs typeface="Arial"/>
              </a:rPr>
              <a:t>sistemas, </a:t>
            </a:r>
            <a:r>
              <a:rPr sz="2000" spc="-55" dirty="0">
                <a:latin typeface="Arial"/>
                <a:cs typeface="Arial"/>
              </a:rPr>
              <a:t>porque </a:t>
            </a:r>
            <a:r>
              <a:rPr sz="2000" spc="-80" dirty="0">
                <a:latin typeface="Arial"/>
                <a:cs typeface="Arial"/>
              </a:rPr>
              <a:t>puede </a:t>
            </a:r>
            <a:r>
              <a:rPr sz="2000" spc="-70" dirty="0">
                <a:latin typeface="Arial"/>
                <a:cs typeface="Arial"/>
              </a:rPr>
              <a:t>controlarse. </a:t>
            </a:r>
            <a:r>
              <a:rPr sz="2000" spc="-185" dirty="0">
                <a:latin typeface="Arial"/>
                <a:cs typeface="Arial"/>
              </a:rPr>
              <a:t>Los </a:t>
            </a:r>
            <a:r>
              <a:rPr sz="2000" spc="-95" dirty="0">
                <a:latin typeface="Arial"/>
                <a:cs typeface="Arial"/>
              </a:rPr>
              <a:t>valores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175" dirty="0">
                <a:latin typeface="Arial"/>
                <a:cs typeface="Arial"/>
              </a:rPr>
              <a:t>se  </a:t>
            </a:r>
            <a:r>
              <a:rPr sz="2000" spc="-65" dirty="0">
                <a:latin typeface="Arial"/>
                <a:cs typeface="Arial"/>
              </a:rPr>
              <a:t>originarán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95" dirty="0">
                <a:latin typeface="Arial"/>
                <a:cs typeface="Arial"/>
              </a:rPr>
              <a:t>través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80" dirty="0">
                <a:latin typeface="Arial"/>
                <a:cs typeface="Arial"/>
              </a:rPr>
              <a:t>aplicación </a:t>
            </a:r>
            <a:r>
              <a:rPr sz="2000" spc="-55" dirty="0">
                <a:latin typeface="Arial"/>
                <a:cs typeface="Arial"/>
              </a:rPr>
              <a:t>del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modelo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4965" marR="603250" indent="-342900">
              <a:lnSpc>
                <a:spcPct val="80000"/>
              </a:lnSpc>
            </a:pPr>
            <a:r>
              <a:rPr sz="2000" b="1" spc="-130" dirty="0">
                <a:latin typeface="Arial"/>
                <a:cs typeface="Arial"/>
              </a:rPr>
              <a:t>Parámetro de </a:t>
            </a:r>
            <a:r>
              <a:rPr sz="2000" b="1" spc="-175" dirty="0">
                <a:latin typeface="Arial"/>
                <a:cs typeface="Arial"/>
              </a:rPr>
              <a:t>sistemas: </a:t>
            </a:r>
            <a:r>
              <a:rPr sz="2000" spc="-170" dirty="0">
                <a:latin typeface="Arial"/>
                <a:cs typeface="Arial"/>
              </a:rPr>
              <a:t>es </a:t>
            </a:r>
            <a:r>
              <a:rPr sz="2000" spc="-60" dirty="0">
                <a:latin typeface="Arial"/>
                <a:cs typeface="Arial"/>
              </a:rPr>
              <a:t>un valor o </a:t>
            </a:r>
            <a:r>
              <a:rPr sz="2000" spc="-70" dirty="0">
                <a:latin typeface="Arial"/>
                <a:cs typeface="Arial"/>
              </a:rPr>
              <a:t>cantidad </a:t>
            </a:r>
            <a:r>
              <a:rPr sz="2000" spc="-60" dirty="0">
                <a:latin typeface="Arial"/>
                <a:cs typeface="Arial"/>
              </a:rPr>
              <a:t>imposible </a:t>
            </a:r>
            <a:r>
              <a:rPr sz="2000" spc="-90" dirty="0">
                <a:latin typeface="Arial"/>
                <a:cs typeface="Arial"/>
              </a:rPr>
              <a:t>de  </a:t>
            </a:r>
            <a:r>
              <a:rPr sz="2000" spc="-65" dirty="0">
                <a:latin typeface="Arial"/>
                <a:cs typeface="Arial"/>
              </a:rPr>
              <a:t>controlar.</a:t>
            </a:r>
            <a:endParaRPr sz="2000">
              <a:latin typeface="Arial"/>
              <a:cs typeface="Arial"/>
            </a:endParaRPr>
          </a:p>
          <a:p>
            <a:pPr marL="355600" marR="89535" indent="-342900">
              <a:lnSpc>
                <a:spcPct val="8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80" dirty="0">
                <a:latin typeface="Arial"/>
                <a:cs typeface="Arial"/>
              </a:rPr>
              <a:t>Ejemplo: </a:t>
            </a:r>
            <a:r>
              <a:rPr sz="2000" spc="-175" dirty="0">
                <a:latin typeface="Arial"/>
                <a:cs typeface="Arial"/>
              </a:rPr>
              <a:t>El </a:t>
            </a:r>
            <a:r>
              <a:rPr sz="2000" spc="-90" dirty="0">
                <a:latin typeface="Arial"/>
                <a:cs typeface="Arial"/>
              </a:rPr>
              <a:t>costo de una </a:t>
            </a:r>
            <a:r>
              <a:rPr sz="2000" spc="-55" dirty="0">
                <a:latin typeface="Arial"/>
                <a:cs typeface="Arial"/>
              </a:rPr>
              <a:t>materia </a:t>
            </a:r>
            <a:r>
              <a:rPr sz="2000" spc="-50" dirty="0">
                <a:latin typeface="Arial"/>
                <a:cs typeface="Arial"/>
              </a:rPr>
              <a:t>prima </a:t>
            </a:r>
            <a:r>
              <a:rPr sz="2000" spc="-95" dirty="0">
                <a:latin typeface="Arial"/>
                <a:cs typeface="Arial"/>
              </a:rPr>
              <a:t>y </a:t>
            </a:r>
            <a:r>
              <a:rPr sz="2000" spc="-70" dirty="0">
                <a:latin typeface="Arial"/>
                <a:cs typeface="Arial"/>
              </a:rPr>
              <a:t>la cantidad </a:t>
            </a:r>
            <a:r>
              <a:rPr sz="2000" spc="-90" dirty="0">
                <a:latin typeface="Arial"/>
                <a:cs typeface="Arial"/>
              </a:rPr>
              <a:t>de  </a:t>
            </a:r>
            <a:r>
              <a:rPr sz="2000" spc="-114" dirty="0">
                <a:latin typeface="Arial"/>
                <a:cs typeface="Arial"/>
              </a:rPr>
              <a:t>gramos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spc="-45" dirty="0">
                <a:latin typeface="Arial"/>
                <a:cs typeface="Arial"/>
              </a:rPr>
              <a:t>producto </a:t>
            </a:r>
            <a:r>
              <a:rPr sz="2000" spc="-75" dirty="0">
                <a:latin typeface="Arial"/>
                <a:cs typeface="Arial"/>
              </a:rPr>
              <a:t>químico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90" dirty="0">
                <a:latin typeface="Arial"/>
                <a:cs typeface="Arial"/>
              </a:rPr>
              <a:t>habrá de </a:t>
            </a:r>
            <a:r>
              <a:rPr sz="2000" spc="-65" dirty="0">
                <a:latin typeface="Arial"/>
                <a:cs typeface="Arial"/>
              </a:rPr>
              <a:t>utilizarse </a:t>
            </a:r>
            <a:r>
              <a:rPr sz="2000" spc="-90" dirty="0">
                <a:latin typeface="Arial"/>
                <a:cs typeface="Arial"/>
              </a:rPr>
              <a:t>en </a:t>
            </a:r>
            <a:r>
              <a:rPr sz="2000" spc="-70" dirty="0">
                <a:latin typeface="Arial"/>
                <a:cs typeface="Arial"/>
              </a:rPr>
              <a:t>la  fabricación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35" dirty="0">
                <a:latin typeface="Arial"/>
                <a:cs typeface="Arial"/>
              </a:rPr>
              <a:t>cierto </a:t>
            </a:r>
            <a:r>
              <a:rPr sz="2000" dirty="0">
                <a:latin typeface="Arial"/>
                <a:cs typeface="Arial"/>
              </a:rPr>
              <a:t>tipo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70" dirty="0">
                <a:latin typeface="Arial"/>
                <a:cs typeface="Arial"/>
              </a:rPr>
              <a:t>plástico </a:t>
            </a:r>
            <a:r>
              <a:rPr sz="2000" spc="-120" dirty="0">
                <a:latin typeface="Arial"/>
                <a:cs typeface="Arial"/>
              </a:rPr>
              <a:t>son </a:t>
            </a:r>
            <a:r>
              <a:rPr sz="2000" spc="-55" dirty="0">
                <a:latin typeface="Arial"/>
                <a:cs typeface="Arial"/>
              </a:rPr>
              <a:t>ejemplo</a:t>
            </a:r>
            <a:r>
              <a:rPr sz="2000" spc="-39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70" dirty="0">
                <a:latin typeface="Arial"/>
                <a:cs typeface="Arial"/>
              </a:rPr>
              <a:t>cantidad  </a:t>
            </a:r>
            <a:r>
              <a:rPr sz="2000" spc="-60" dirty="0">
                <a:latin typeface="Arial"/>
                <a:cs typeface="Arial"/>
              </a:rPr>
              <a:t>o valor no </a:t>
            </a:r>
            <a:r>
              <a:rPr sz="2000" spc="-55" dirty="0">
                <a:latin typeface="Arial"/>
                <a:cs typeface="Arial"/>
              </a:rPr>
              <a:t>controlable </a:t>
            </a:r>
            <a:r>
              <a:rPr sz="2000" spc="-30" dirty="0">
                <a:latin typeface="Arial"/>
                <a:cs typeface="Arial"/>
              </a:rPr>
              <a:t>por </a:t>
            </a:r>
            <a:r>
              <a:rPr sz="2000" spc="-90" dirty="0">
                <a:latin typeface="Arial"/>
                <a:cs typeface="Arial"/>
              </a:rPr>
              <a:t>los </a:t>
            </a:r>
            <a:r>
              <a:rPr sz="2000" spc="-70" dirty="0">
                <a:latin typeface="Arial"/>
                <a:cs typeface="Arial"/>
              </a:rPr>
              <a:t>administradores. </a:t>
            </a:r>
            <a:r>
              <a:rPr sz="2000" spc="-270" dirty="0">
                <a:latin typeface="Arial"/>
                <a:cs typeface="Arial"/>
              </a:rPr>
              <a:t>Se </a:t>
            </a:r>
            <a:r>
              <a:rPr sz="2000" spc="-95" dirty="0">
                <a:latin typeface="Arial"/>
                <a:cs typeface="Arial"/>
              </a:rPr>
              <a:t>consideran  </a:t>
            </a:r>
            <a:r>
              <a:rPr sz="2000" spc="-70" dirty="0">
                <a:latin typeface="Arial"/>
                <a:cs typeface="Arial"/>
              </a:rPr>
              <a:t>invariantes </a:t>
            </a:r>
            <a:r>
              <a:rPr sz="2000" spc="-75" dirty="0">
                <a:latin typeface="Arial"/>
                <a:cs typeface="Arial"/>
              </a:rPr>
              <a:t>(que </a:t>
            </a:r>
            <a:r>
              <a:rPr sz="2000" spc="-60" dirty="0">
                <a:latin typeface="Arial"/>
                <a:cs typeface="Arial"/>
              </a:rPr>
              <a:t>no </a:t>
            </a:r>
            <a:r>
              <a:rPr sz="2000" spc="-90" dirty="0">
                <a:latin typeface="Arial"/>
                <a:cs typeface="Arial"/>
              </a:rPr>
              <a:t>varían) en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80" dirty="0">
                <a:latin typeface="Arial"/>
                <a:cs typeface="Arial"/>
              </a:rPr>
              <a:t>aplicación </a:t>
            </a:r>
            <a:r>
              <a:rPr sz="2000" spc="-55" dirty="0">
                <a:latin typeface="Arial"/>
                <a:cs typeface="Arial"/>
              </a:rPr>
              <a:t>del</a:t>
            </a:r>
            <a:r>
              <a:rPr sz="2000" spc="-37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modelo.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0351" y="1340738"/>
            <a:ext cx="1440179" cy="1440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24368" y="3861053"/>
            <a:ext cx="1300226" cy="1511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60"/>
    </mc:Choice>
    <mc:Fallback xmlns="">
      <p:transition spd="slow" advTm="72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0" y="6477000"/>
            <a:ext cx="1066800" cy="296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8382000" cy="6096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80"/>
              </a:spcBef>
            </a:pPr>
            <a:r>
              <a:rPr sz="3200" b="1" i="1" spc="-315" dirty="0">
                <a:latin typeface="Arial"/>
                <a:cs typeface="Arial"/>
              </a:rPr>
              <a:t>Descomposición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0" y="2035213"/>
            <a:ext cx="1295400" cy="364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0" y="2035213"/>
            <a:ext cx="12954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380"/>
              </a:spcBef>
            </a:pPr>
            <a:r>
              <a:rPr sz="1600" spc="-105" dirty="0">
                <a:latin typeface="Arial"/>
                <a:cs typeface="Arial"/>
              </a:rPr>
              <a:t>Sistema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2862745"/>
            <a:ext cx="1295400" cy="364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000" y="2862745"/>
            <a:ext cx="12954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380"/>
              </a:spcBef>
            </a:pPr>
            <a:r>
              <a:rPr sz="1600" spc="-105" dirty="0">
                <a:latin typeface="Arial"/>
                <a:cs typeface="Arial"/>
              </a:rPr>
              <a:t>Subsistema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145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6200" y="2862745"/>
            <a:ext cx="1295400" cy="364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86200" y="2862745"/>
            <a:ext cx="12954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380"/>
              </a:spcBef>
            </a:pPr>
            <a:r>
              <a:rPr sz="1600" spc="-105" dirty="0">
                <a:latin typeface="Arial"/>
                <a:cs typeface="Arial"/>
              </a:rPr>
              <a:t>Subsistema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200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4200" y="2862745"/>
            <a:ext cx="1295400" cy="364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34200" y="2862745"/>
            <a:ext cx="12954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380"/>
              </a:spcBef>
            </a:pPr>
            <a:r>
              <a:rPr sz="1600" spc="-105" dirty="0">
                <a:latin typeface="Arial"/>
                <a:cs typeface="Arial"/>
              </a:rPr>
              <a:t>Subsistema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305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72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385"/>
              </a:spcBef>
            </a:pPr>
            <a:r>
              <a:rPr sz="1600" spc="-145" dirty="0">
                <a:latin typeface="Arial"/>
                <a:cs typeface="Arial"/>
              </a:rPr>
              <a:t>A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64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764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385"/>
              </a:spcBef>
            </a:pPr>
            <a:r>
              <a:rPr sz="1600" spc="-145" dirty="0">
                <a:latin typeface="Arial"/>
                <a:cs typeface="Arial"/>
              </a:rPr>
              <a:t>A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242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242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600" spc="-135" dirty="0">
                <a:latin typeface="Arial"/>
                <a:cs typeface="Arial"/>
              </a:rPr>
              <a:t>B1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148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148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385"/>
              </a:spcBef>
            </a:pPr>
            <a:r>
              <a:rPr sz="1600" spc="-200" dirty="0">
                <a:latin typeface="Arial"/>
                <a:cs typeface="Arial"/>
              </a:rPr>
              <a:t>B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054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054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85"/>
              </a:spcBef>
            </a:pPr>
            <a:r>
              <a:rPr sz="1600" spc="-135" dirty="0">
                <a:latin typeface="Arial"/>
                <a:cs typeface="Arial"/>
              </a:rPr>
              <a:t>B3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94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6294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85"/>
              </a:spcBef>
            </a:pPr>
            <a:r>
              <a:rPr sz="1600" spc="-190" dirty="0">
                <a:latin typeface="Arial"/>
                <a:cs typeface="Arial"/>
              </a:rPr>
              <a:t>C1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48600" y="3789210"/>
            <a:ext cx="685800" cy="364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48600" y="3789210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85"/>
              </a:spcBef>
            </a:pPr>
            <a:r>
              <a:rPr sz="1600" spc="-190" dirty="0">
                <a:latin typeface="Arial"/>
                <a:cs typeface="Arial"/>
              </a:rPr>
              <a:t>C2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3000" y="4640999"/>
            <a:ext cx="685800" cy="364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43000" y="4640999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90"/>
              </a:spcBef>
            </a:pPr>
            <a:r>
              <a:rPr sz="1600" spc="-145" dirty="0">
                <a:latin typeface="Arial"/>
                <a:cs typeface="Arial"/>
              </a:rPr>
              <a:t>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2-1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09800" y="4640999"/>
            <a:ext cx="685800" cy="364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09800" y="4640999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90"/>
              </a:spcBef>
            </a:pPr>
            <a:r>
              <a:rPr sz="1600" spc="-145" dirty="0">
                <a:latin typeface="Arial"/>
                <a:cs typeface="Arial"/>
              </a:rPr>
              <a:t>A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2-2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96000" y="4640999"/>
            <a:ext cx="685800" cy="364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96000" y="4640999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90"/>
              </a:spcBef>
            </a:pPr>
            <a:r>
              <a:rPr sz="1600" spc="-305" dirty="0">
                <a:latin typeface="Arial"/>
                <a:cs typeface="Arial"/>
              </a:rPr>
              <a:t>C</a:t>
            </a:r>
            <a:r>
              <a:rPr sz="1600" spc="-26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1-1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62800" y="4640999"/>
            <a:ext cx="685800" cy="364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62800" y="4640999"/>
            <a:ext cx="685800" cy="3644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390"/>
              </a:spcBef>
            </a:pPr>
            <a:r>
              <a:rPr sz="1600" spc="-305" dirty="0">
                <a:latin typeface="Arial"/>
                <a:cs typeface="Arial"/>
              </a:rPr>
              <a:t>C</a:t>
            </a:r>
            <a:r>
              <a:rPr sz="1600" spc="-26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1-2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95800" y="2399538"/>
            <a:ext cx="0" cy="463550"/>
          </a:xfrm>
          <a:custGeom>
            <a:avLst/>
            <a:gdLst/>
            <a:ahLst/>
            <a:cxnLst/>
            <a:rect l="l" t="t" r="r" b="b"/>
            <a:pathLst>
              <a:path h="463550">
                <a:moveTo>
                  <a:pt x="0" y="0"/>
                </a:moveTo>
                <a:lnTo>
                  <a:pt x="0" y="4631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1600" y="2399538"/>
            <a:ext cx="3124200" cy="463550"/>
          </a:xfrm>
          <a:custGeom>
            <a:avLst/>
            <a:gdLst/>
            <a:ahLst/>
            <a:cxnLst/>
            <a:rect l="l" t="t" r="r" b="b"/>
            <a:pathLst>
              <a:path w="3124200" h="463550">
                <a:moveTo>
                  <a:pt x="3124200" y="0"/>
                </a:moveTo>
                <a:lnTo>
                  <a:pt x="0" y="4631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5800" y="2399538"/>
            <a:ext cx="3124200" cy="463550"/>
          </a:xfrm>
          <a:custGeom>
            <a:avLst/>
            <a:gdLst/>
            <a:ahLst/>
            <a:cxnLst/>
            <a:rect l="l" t="t" r="r" b="b"/>
            <a:pathLst>
              <a:path w="3124200" h="463550">
                <a:moveTo>
                  <a:pt x="0" y="0"/>
                </a:moveTo>
                <a:lnTo>
                  <a:pt x="3124200" y="463169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71600" y="3210179"/>
            <a:ext cx="609600" cy="579120"/>
          </a:xfrm>
          <a:custGeom>
            <a:avLst/>
            <a:gdLst/>
            <a:ahLst/>
            <a:cxnLst/>
            <a:rect l="l" t="t" r="r" b="b"/>
            <a:pathLst>
              <a:path w="609600" h="579120">
                <a:moveTo>
                  <a:pt x="0" y="0"/>
                </a:moveTo>
                <a:lnTo>
                  <a:pt x="609600" y="57912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8200" y="3210179"/>
            <a:ext cx="533400" cy="579120"/>
          </a:xfrm>
          <a:custGeom>
            <a:avLst/>
            <a:gdLst/>
            <a:ahLst/>
            <a:cxnLst/>
            <a:rect l="l" t="t" r="r" b="b"/>
            <a:pathLst>
              <a:path w="533400" h="579120">
                <a:moveTo>
                  <a:pt x="533400" y="0"/>
                </a:moveTo>
                <a:lnTo>
                  <a:pt x="0" y="579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3800" y="3210179"/>
            <a:ext cx="609600" cy="579120"/>
          </a:xfrm>
          <a:custGeom>
            <a:avLst/>
            <a:gdLst/>
            <a:ahLst/>
            <a:cxnLst/>
            <a:rect l="l" t="t" r="r" b="b"/>
            <a:pathLst>
              <a:path w="609600" h="579120">
                <a:moveTo>
                  <a:pt x="0" y="0"/>
                </a:moveTo>
                <a:lnTo>
                  <a:pt x="609600" y="57912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10400" y="3210179"/>
            <a:ext cx="533400" cy="579120"/>
          </a:xfrm>
          <a:custGeom>
            <a:avLst/>
            <a:gdLst/>
            <a:ahLst/>
            <a:cxnLst/>
            <a:rect l="l" t="t" r="r" b="b"/>
            <a:pathLst>
              <a:path w="533400" h="579120">
                <a:moveTo>
                  <a:pt x="533400" y="0"/>
                </a:moveTo>
                <a:lnTo>
                  <a:pt x="0" y="579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95800" y="3210179"/>
            <a:ext cx="0" cy="579120"/>
          </a:xfrm>
          <a:custGeom>
            <a:avLst/>
            <a:gdLst/>
            <a:ahLst/>
            <a:cxnLst/>
            <a:rect l="l" t="t" r="r" b="b"/>
            <a:pathLst>
              <a:path h="579120">
                <a:moveTo>
                  <a:pt x="0" y="0"/>
                </a:moveTo>
                <a:lnTo>
                  <a:pt x="0" y="579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95800" y="3210179"/>
            <a:ext cx="990600" cy="579120"/>
          </a:xfrm>
          <a:custGeom>
            <a:avLst/>
            <a:gdLst/>
            <a:ahLst/>
            <a:cxnLst/>
            <a:rect l="l" t="t" r="r" b="b"/>
            <a:pathLst>
              <a:path w="990600" h="579120">
                <a:moveTo>
                  <a:pt x="0" y="0"/>
                </a:moveTo>
                <a:lnTo>
                  <a:pt x="990600" y="579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000" y="3210179"/>
            <a:ext cx="1066800" cy="579120"/>
          </a:xfrm>
          <a:custGeom>
            <a:avLst/>
            <a:gdLst/>
            <a:ahLst/>
            <a:cxnLst/>
            <a:rect l="l" t="t" r="r" b="b"/>
            <a:pathLst>
              <a:path w="1066800" h="579120">
                <a:moveTo>
                  <a:pt x="1066800" y="0"/>
                </a:moveTo>
                <a:lnTo>
                  <a:pt x="0" y="579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4000" y="4136644"/>
            <a:ext cx="457200" cy="521334"/>
          </a:xfrm>
          <a:custGeom>
            <a:avLst/>
            <a:gdLst/>
            <a:ahLst/>
            <a:cxnLst/>
            <a:rect l="l" t="t" r="r" b="b"/>
            <a:pathLst>
              <a:path w="457200" h="521335">
                <a:moveTo>
                  <a:pt x="457200" y="0"/>
                </a:moveTo>
                <a:lnTo>
                  <a:pt x="0" y="52120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200" y="4136644"/>
            <a:ext cx="533400" cy="521334"/>
          </a:xfrm>
          <a:custGeom>
            <a:avLst/>
            <a:gdLst/>
            <a:ahLst/>
            <a:cxnLst/>
            <a:rect l="l" t="t" r="r" b="b"/>
            <a:pathLst>
              <a:path w="533400" h="521335">
                <a:moveTo>
                  <a:pt x="0" y="0"/>
                </a:moveTo>
                <a:lnTo>
                  <a:pt x="533400" y="52120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77000" y="4136644"/>
            <a:ext cx="457200" cy="521334"/>
          </a:xfrm>
          <a:custGeom>
            <a:avLst/>
            <a:gdLst/>
            <a:ahLst/>
            <a:cxnLst/>
            <a:rect l="l" t="t" r="r" b="b"/>
            <a:pathLst>
              <a:path w="457200" h="521335">
                <a:moveTo>
                  <a:pt x="457200" y="0"/>
                </a:moveTo>
                <a:lnTo>
                  <a:pt x="0" y="52120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34200" y="4136644"/>
            <a:ext cx="533400" cy="521334"/>
          </a:xfrm>
          <a:custGeom>
            <a:avLst/>
            <a:gdLst/>
            <a:ahLst/>
            <a:cxnLst/>
            <a:rect l="l" t="t" r="r" b="b"/>
            <a:pathLst>
              <a:path w="533400" h="521335">
                <a:moveTo>
                  <a:pt x="0" y="0"/>
                </a:moveTo>
                <a:lnTo>
                  <a:pt x="533400" y="52120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4939" y="856234"/>
            <a:ext cx="8765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"/>
              <a:tabLst>
                <a:tab pos="294640" algn="l"/>
              </a:tabLst>
            </a:pPr>
            <a:r>
              <a:rPr sz="1800" spc="-100" dirty="0">
                <a:latin typeface="Arial"/>
                <a:cs typeface="Arial"/>
              </a:rPr>
              <a:t>Un </a:t>
            </a:r>
            <a:r>
              <a:rPr sz="1800" spc="-95" dirty="0">
                <a:latin typeface="Arial"/>
                <a:cs typeface="Arial"/>
              </a:rPr>
              <a:t>sistema </a:t>
            </a:r>
            <a:r>
              <a:rPr sz="1800" spc="-55" dirty="0">
                <a:latin typeface="Arial"/>
                <a:cs typeface="Arial"/>
              </a:rPr>
              <a:t>complejo </a:t>
            </a:r>
            <a:r>
              <a:rPr sz="1800" spc="-155" dirty="0">
                <a:latin typeface="Arial"/>
                <a:cs typeface="Arial"/>
              </a:rPr>
              <a:t>es </a:t>
            </a:r>
            <a:r>
              <a:rPr sz="1800" spc="-15" dirty="0">
                <a:latin typeface="Arial"/>
                <a:cs typeface="Arial"/>
              </a:rPr>
              <a:t>dificil </a:t>
            </a:r>
            <a:r>
              <a:rPr sz="1800" spc="-90" dirty="0">
                <a:latin typeface="Arial"/>
                <a:cs typeface="Arial"/>
              </a:rPr>
              <a:t>de </a:t>
            </a:r>
            <a:r>
              <a:rPr sz="1800" spc="-65" dirty="0">
                <a:latin typeface="Arial"/>
                <a:cs typeface="Arial"/>
              </a:rPr>
              <a:t>comprender </a:t>
            </a:r>
            <a:r>
              <a:rPr sz="1800" spc="-85" dirty="0">
                <a:latin typeface="Arial"/>
                <a:cs typeface="Arial"/>
              </a:rPr>
              <a:t>cuando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90" dirty="0">
                <a:latin typeface="Arial"/>
                <a:cs typeface="Arial"/>
              </a:rPr>
              <a:t>considera </a:t>
            </a:r>
            <a:r>
              <a:rPr sz="1800" spc="-80" dirty="0">
                <a:latin typeface="Arial"/>
                <a:cs typeface="Arial"/>
              </a:rPr>
              <a:t>como</a:t>
            </a:r>
            <a:r>
              <a:rPr sz="1800" spc="-32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un </a:t>
            </a:r>
            <a:r>
              <a:rPr sz="1800" spc="-35" dirty="0">
                <a:latin typeface="Arial"/>
                <a:cs typeface="Arial"/>
              </a:rPr>
              <a:t>todo, por </a:t>
            </a:r>
            <a:r>
              <a:rPr sz="1800" spc="25" dirty="0">
                <a:latin typeface="Arial"/>
                <a:cs typeface="Arial"/>
              </a:rPr>
              <a:t>lo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tanto, </a:t>
            </a:r>
            <a:r>
              <a:rPr sz="1800" spc="-50" dirty="0">
                <a:latin typeface="Arial"/>
                <a:cs typeface="Arial"/>
              </a:rPr>
              <a:t>el </a:t>
            </a:r>
            <a:r>
              <a:rPr sz="1800" spc="-95" dirty="0">
                <a:latin typeface="Arial"/>
                <a:cs typeface="Arial"/>
              </a:rPr>
              <a:t>sistema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95" dirty="0">
                <a:latin typeface="Arial"/>
                <a:cs typeface="Arial"/>
              </a:rPr>
              <a:t>descompone </a:t>
            </a:r>
            <a:r>
              <a:rPr sz="1800" spc="-55" dirty="0">
                <a:latin typeface="Arial"/>
                <a:cs typeface="Arial"/>
              </a:rPr>
              <a:t>o </a:t>
            </a:r>
            <a:r>
              <a:rPr sz="1800" spc="-70" dirty="0">
                <a:latin typeface="Arial"/>
                <a:cs typeface="Arial"/>
              </a:rPr>
              <a:t>factoriza </a:t>
            </a:r>
            <a:r>
              <a:rPr sz="1800" spc="-80" dirty="0">
                <a:latin typeface="Arial"/>
                <a:cs typeface="Arial"/>
              </a:rPr>
              <a:t>en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subsistemas.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2457" y="5150484"/>
            <a:ext cx="761365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9535" algn="ctr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Arial"/>
                <a:cs typeface="Arial"/>
              </a:rPr>
              <a:t>Relaciones </a:t>
            </a:r>
            <a:r>
              <a:rPr sz="1800" spc="-80" dirty="0">
                <a:latin typeface="Arial"/>
                <a:cs typeface="Arial"/>
              </a:rPr>
              <a:t>jerárquicas </a:t>
            </a:r>
            <a:r>
              <a:rPr sz="1800" spc="-85" dirty="0">
                <a:latin typeface="Arial"/>
                <a:cs typeface="Arial"/>
              </a:rPr>
              <a:t>de los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subsistemas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60" dirty="0">
                <a:latin typeface="Arial"/>
                <a:cs typeface="Arial"/>
              </a:rPr>
              <a:t>El </a:t>
            </a:r>
            <a:r>
              <a:rPr sz="1800" spc="-35" dirty="0">
                <a:latin typeface="Arial"/>
                <a:cs typeface="Arial"/>
              </a:rPr>
              <a:t>principio </a:t>
            </a:r>
            <a:r>
              <a:rPr sz="1800" spc="-80" dirty="0">
                <a:latin typeface="Arial"/>
                <a:cs typeface="Arial"/>
              </a:rPr>
              <a:t>general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la </a:t>
            </a:r>
            <a:r>
              <a:rPr sz="1800" spc="-85" dirty="0">
                <a:latin typeface="Arial"/>
                <a:cs typeface="Arial"/>
              </a:rPr>
              <a:t>descomposición </a:t>
            </a:r>
            <a:r>
              <a:rPr sz="1800" spc="-75" dirty="0">
                <a:latin typeface="Arial"/>
                <a:cs typeface="Arial"/>
              </a:rPr>
              <a:t>que </a:t>
            </a:r>
            <a:r>
              <a:rPr sz="1800" spc="-90" dirty="0">
                <a:latin typeface="Arial"/>
                <a:cs typeface="Arial"/>
              </a:rPr>
              <a:t>supone </a:t>
            </a:r>
            <a:r>
              <a:rPr sz="1800" spc="-80" dirty="0">
                <a:latin typeface="Arial"/>
                <a:cs typeface="Arial"/>
              </a:rPr>
              <a:t>que </a:t>
            </a:r>
            <a:r>
              <a:rPr sz="1800" spc="-85" dirty="0">
                <a:latin typeface="Arial"/>
                <a:cs typeface="Arial"/>
              </a:rPr>
              <a:t>los </a:t>
            </a:r>
            <a:r>
              <a:rPr sz="1800" spc="-50" dirty="0">
                <a:latin typeface="Arial"/>
                <a:cs typeface="Arial"/>
              </a:rPr>
              <a:t>objetivos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del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Arial"/>
                <a:cs typeface="Arial"/>
              </a:rPr>
              <a:t>sistema </a:t>
            </a:r>
            <a:r>
              <a:rPr sz="1800" spc="-60" dirty="0">
                <a:latin typeface="Arial"/>
                <a:cs typeface="Arial"/>
              </a:rPr>
              <a:t>dictaminan </a:t>
            </a:r>
            <a:r>
              <a:rPr sz="1800" spc="-50" dirty="0">
                <a:latin typeface="Arial"/>
                <a:cs typeface="Arial"/>
              </a:rPr>
              <a:t>el </a:t>
            </a:r>
            <a:r>
              <a:rPr sz="1800" spc="-90" dirty="0">
                <a:latin typeface="Arial"/>
                <a:cs typeface="Arial"/>
              </a:rPr>
              <a:t>proceso </a:t>
            </a:r>
            <a:r>
              <a:rPr sz="1800" spc="-155" dirty="0">
                <a:latin typeface="Arial"/>
                <a:cs typeface="Arial"/>
              </a:rPr>
              <a:t>es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i="1" spc="-105" dirty="0">
                <a:latin typeface="Arial"/>
                <a:cs typeface="Arial"/>
              </a:rPr>
              <a:t>cohesión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60" dirty="0">
                <a:latin typeface="Arial"/>
                <a:cs typeface="Arial"/>
              </a:rPr>
              <a:t>funcional</a:t>
            </a:r>
            <a:r>
              <a:rPr sz="2000" spc="-6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0" name="Audio 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15"/>
    </mc:Choice>
    <mc:Fallback xmlns="">
      <p:transition spd="slow" advTm="9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4775" y="188023"/>
            <a:ext cx="3800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95" dirty="0">
                <a:latin typeface="Arial"/>
                <a:cs typeface="Arial"/>
              </a:rPr>
              <a:t>Descomposición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052" y="1105217"/>
            <a:ext cx="804735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6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85" dirty="0">
                <a:latin typeface="Arial"/>
                <a:cs typeface="Arial"/>
              </a:rPr>
              <a:t>Los </a:t>
            </a:r>
            <a:r>
              <a:rPr sz="2000" spc="-55" dirty="0">
                <a:latin typeface="Arial"/>
                <a:cs typeface="Arial"/>
              </a:rPr>
              <a:t>límites </a:t>
            </a:r>
            <a:r>
              <a:rPr sz="2000" spc="-120" dirty="0">
                <a:latin typeface="Arial"/>
                <a:cs typeface="Arial"/>
              </a:rPr>
              <a:t>e </a:t>
            </a:r>
            <a:r>
              <a:rPr sz="2000" spc="-70" dirty="0">
                <a:latin typeface="Arial"/>
                <a:cs typeface="Arial"/>
              </a:rPr>
              <a:t>interfaces </a:t>
            </a:r>
            <a:r>
              <a:rPr sz="2000" spc="-95" dirty="0">
                <a:latin typeface="Arial"/>
                <a:cs typeface="Arial"/>
              </a:rPr>
              <a:t>están </a:t>
            </a:r>
            <a:r>
              <a:rPr sz="2000" spc="-55" dirty="0">
                <a:latin typeface="Arial"/>
                <a:cs typeface="Arial"/>
              </a:rPr>
              <a:t>definidos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5" dirty="0">
                <a:latin typeface="Arial"/>
                <a:cs typeface="Arial"/>
              </a:rPr>
              <a:t>tal </a:t>
            </a:r>
            <a:r>
              <a:rPr sz="2000" spc="-95" dirty="0">
                <a:latin typeface="Arial"/>
                <a:cs typeface="Arial"/>
              </a:rPr>
              <a:t>manera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70" dirty="0">
                <a:latin typeface="Arial"/>
                <a:cs typeface="Arial"/>
              </a:rPr>
              <a:t>la </a:t>
            </a:r>
            <a:r>
              <a:rPr sz="2000" spc="-130" dirty="0">
                <a:latin typeface="Arial"/>
                <a:cs typeface="Arial"/>
              </a:rPr>
              <a:t>suma </a:t>
            </a:r>
            <a:r>
              <a:rPr sz="2000" spc="-90" dirty="0">
                <a:latin typeface="Arial"/>
                <a:cs typeface="Arial"/>
              </a:rPr>
              <a:t>de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los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60"/>
              </a:lnSpc>
            </a:pP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60" dirty="0">
                <a:latin typeface="Arial"/>
                <a:cs typeface="Arial"/>
              </a:rPr>
              <a:t>constituye un </a:t>
            </a:r>
            <a:r>
              <a:rPr sz="2000" spc="-100" dirty="0">
                <a:latin typeface="Arial"/>
                <a:cs typeface="Arial"/>
              </a:rPr>
              <a:t>sistema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completo.</a:t>
            </a:r>
            <a:endParaRPr sz="2000">
              <a:latin typeface="Arial"/>
              <a:cs typeface="Arial"/>
            </a:endParaRPr>
          </a:p>
          <a:p>
            <a:pPr marL="355600" marR="273050" indent="-342900" algn="just">
              <a:lnSpc>
                <a:spcPct val="8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55" dirty="0">
                <a:latin typeface="Arial"/>
                <a:cs typeface="Arial"/>
              </a:rPr>
              <a:t>Este </a:t>
            </a:r>
            <a:r>
              <a:rPr sz="2000" spc="-100" dirty="0">
                <a:latin typeface="Arial"/>
                <a:cs typeface="Arial"/>
              </a:rPr>
              <a:t>proceso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descomposición </a:t>
            </a:r>
            <a:r>
              <a:rPr sz="2000" spc="-170" dirty="0">
                <a:latin typeface="Arial"/>
                <a:cs typeface="Arial"/>
              </a:rPr>
              <a:t>se </a:t>
            </a:r>
            <a:r>
              <a:rPr sz="2000" spc="-60" dirty="0">
                <a:latin typeface="Arial"/>
                <a:cs typeface="Arial"/>
              </a:rPr>
              <a:t>continúa </a:t>
            </a:r>
            <a:r>
              <a:rPr sz="2000" spc="-105" dirty="0">
                <a:latin typeface="Arial"/>
                <a:cs typeface="Arial"/>
              </a:rPr>
              <a:t>con </a:t>
            </a:r>
            <a:r>
              <a:rPr sz="2000" spc="-90" dirty="0">
                <a:latin typeface="Arial"/>
                <a:cs typeface="Arial"/>
              </a:rPr>
              <a:t>los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175" dirty="0">
                <a:latin typeface="Arial"/>
                <a:cs typeface="Arial"/>
              </a:rPr>
              <a:t>se  </a:t>
            </a:r>
            <a:r>
              <a:rPr sz="2000" spc="-55" dirty="0">
                <a:latin typeface="Arial"/>
                <a:cs typeface="Arial"/>
              </a:rPr>
              <a:t>dividen </a:t>
            </a:r>
            <a:r>
              <a:rPr sz="2000" spc="-90" dirty="0">
                <a:latin typeface="Arial"/>
                <a:cs typeface="Arial"/>
              </a:rPr>
              <a:t>en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150" dirty="0">
                <a:latin typeface="Arial"/>
                <a:cs typeface="Arial"/>
              </a:rPr>
              <a:t>más </a:t>
            </a:r>
            <a:r>
              <a:rPr sz="2000" spc="-90" dirty="0">
                <a:latin typeface="Arial"/>
                <a:cs typeface="Arial"/>
              </a:rPr>
              <a:t>pequeños </a:t>
            </a:r>
            <a:r>
              <a:rPr sz="2000" spc="-100" dirty="0">
                <a:latin typeface="Arial"/>
                <a:cs typeface="Arial"/>
              </a:rPr>
              <a:t>hasta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150" dirty="0">
                <a:latin typeface="Arial"/>
                <a:cs typeface="Arial"/>
              </a:rPr>
              <a:t>más </a:t>
            </a:r>
            <a:r>
              <a:rPr sz="2000" spc="-75" dirty="0">
                <a:latin typeface="Arial"/>
                <a:cs typeface="Arial"/>
              </a:rPr>
              <a:t>pequeño </a:t>
            </a:r>
            <a:r>
              <a:rPr sz="2000" spc="-90" dirty="0">
                <a:latin typeface="Arial"/>
                <a:cs typeface="Arial"/>
              </a:rPr>
              <a:t>de los 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90" dirty="0">
                <a:latin typeface="Arial"/>
                <a:cs typeface="Arial"/>
              </a:rPr>
              <a:t>tenga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spc="-65" dirty="0">
                <a:latin typeface="Arial"/>
                <a:cs typeface="Arial"/>
              </a:rPr>
              <a:t>tamaño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manejable.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16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190" dirty="0">
                <a:latin typeface="Arial"/>
                <a:cs typeface="Arial"/>
              </a:rPr>
              <a:t>Los </a:t>
            </a:r>
            <a:r>
              <a:rPr sz="2000" spc="-114" dirty="0">
                <a:latin typeface="Arial"/>
                <a:cs typeface="Arial"/>
              </a:rPr>
              <a:t>subsistemas </a:t>
            </a:r>
            <a:r>
              <a:rPr sz="2000" spc="-65" dirty="0">
                <a:latin typeface="Arial"/>
                <a:cs typeface="Arial"/>
              </a:rPr>
              <a:t>resultantes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95" dirty="0">
                <a:latin typeface="Arial"/>
                <a:cs typeface="Arial"/>
              </a:rPr>
              <a:t>este </a:t>
            </a:r>
            <a:r>
              <a:rPr sz="2000" spc="-100" dirty="0">
                <a:latin typeface="Arial"/>
                <a:cs typeface="Arial"/>
              </a:rPr>
              <a:t>proceso </a:t>
            </a:r>
            <a:r>
              <a:rPr sz="2000" spc="-75" dirty="0">
                <a:latin typeface="Arial"/>
                <a:cs typeface="Arial"/>
              </a:rPr>
              <a:t>generalmente </a:t>
            </a:r>
            <a:r>
              <a:rPr sz="2000" spc="-40" dirty="0">
                <a:latin typeface="Arial"/>
                <a:cs typeface="Arial"/>
              </a:rPr>
              <a:t>tienen </a:t>
            </a:r>
            <a:r>
              <a:rPr sz="2000" spc="-70" dirty="0">
                <a:latin typeface="Arial"/>
                <a:cs typeface="Arial"/>
              </a:rPr>
              <a:t>la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forma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160"/>
              </a:lnSpc>
            </a:pP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55" dirty="0">
                <a:latin typeface="Arial"/>
                <a:cs typeface="Arial"/>
              </a:rPr>
              <a:t>estructura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jerárquica.</a:t>
            </a:r>
            <a:endParaRPr sz="2000">
              <a:latin typeface="Arial"/>
              <a:cs typeface="Arial"/>
            </a:endParaRPr>
          </a:p>
          <a:p>
            <a:pPr marL="355600" marR="247650" indent="-342900">
              <a:lnSpc>
                <a:spcPct val="8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15" dirty="0">
                <a:latin typeface="Arial"/>
                <a:cs typeface="Arial"/>
              </a:rPr>
              <a:t>En </a:t>
            </a:r>
            <a:r>
              <a:rPr sz="2000" spc="-70" dirty="0">
                <a:latin typeface="Arial"/>
                <a:cs typeface="Arial"/>
              </a:rPr>
              <a:t>la jerarquía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spc="-105" dirty="0">
                <a:latin typeface="Arial"/>
                <a:cs typeface="Arial"/>
              </a:rPr>
              <a:t>subsistema </a:t>
            </a:r>
            <a:r>
              <a:rPr sz="2000" spc="-170" dirty="0">
                <a:latin typeface="Arial"/>
                <a:cs typeface="Arial"/>
              </a:rPr>
              <a:t>es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spc="-55" dirty="0">
                <a:latin typeface="Arial"/>
                <a:cs typeface="Arial"/>
              </a:rPr>
              <a:t>elemento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60" dirty="0">
                <a:latin typeface="Arial"/>
                <a:cs typeface="Arial"/>
              </a:rPr>
              <a:t>un </a:t>
            </a:r>
            <a:r>
              <a:rPr sz="2000" i="1" spc="-100" dirty="0">
                <a:latin typeface="Arial"/>
                <a:cs typeface="Arial"/>
              </a:rPr>
              <a:t>suprasistema </a:t>
            </a:r>
            <a:r>
              <a:rPr sz="2000" spc="-60" dirty="0">
                <a:latin typeface="Arial"/>
                <a:cs typeface="Arial"/>
              </a:rPr>
              <a:t>(el 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55" dirty="0">
                <a:latin typeface="Arial"/>
                <a:cs typeface="Arial"/>
              </a:rPr>
              <a:t>superior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55" dirty="0">
                <a:latin typeface="Arial"/>
                <a:cs typeface="Arial"/>
              </a:rPr>
              <a:t>él). </a:t>
            </a:r>
            <a:r>
              <a:rPr sz="2000" spc="-165" dirty="0">
                <a:latin typeface="Arial"/>
                <a:cs typeface="Arial"/>
              </a:rPr>
              <a:t>Así </a:t>
            </a:r>
            <a:r>
              <a:rPr sz="2000" spc="-170" dirty="0">
                <a:latin typeface="Arial"/>
                <a:cs typeface="Arial"/>
              </a:rPr>
              <a:t>se </a:t>
            </a:r>
            <a:r>
              <a:rPr sz="2000" spc="-95" dirty="0">
                <a:latin typeface="Arial"/>
                <a:cs typeface="Arial"/>
              </a:rPr>
              <a:t>deduce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140" dirty="0">
                <a:latin typeface="Arial"/>
                <a:cs typeface="Arial"/>
              </a:rPr>
              <a:t>cada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170" dirty="0">
                <a:latin typeface="Arial"/>
                <a:cs typeface="Arial"/>
              </a:rPr>
              <a:t>se </a:t>
            </a:r>
            <a:r>
              <a:rPr sz="2000" spc="-70" dirty="0">
                <a:latin typeface="Arial"/>
                <a:cs typeface="Arial"/>
              </a:rPr>
              <a:t>encuentra  </a:t>
            </a:r>
            <a:r>
              <a:rPr sz="2000" spc="-35" dirty="0">
                <a:latin typeface="Arial"/>
                <a:cs typeface="Arial"/>
              </a:rPr>
              <a:t>dentro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otro </a:t>
            </a:r>
            <a:r>
              <a:rPr sz="2000" spc="-95" dirty="0">
                <a:latin typeface="Arial"/>
                <a:cs typeface="Arial"/>
              </a:rPr>
              <a:t>sistema, </a:t>
            </a:r>
            <a:r>
              <a:rPr sz="2000" spc="-110" dirty="0">
                <a:latin typeface="Arial"/>
                <a:cs typeface="Arial"/>
              </a:rPr>
              <a:t>pasando </a:t>
            </a:r>
            <a:r>
              <a:rPr sz="2000" spc="-155" dirty="0">
                <a:latin typeface="Arial"/>
                <a:cs typeface="Arial"/>
              </a:rPr>
              <a:t>a </a:t>
            </a:r>
            <a:r>
              <a:rPr sz="2000" spc="-105" dirty="0">
                <a:latin typeface="Arial"/>
                <a:cs typeface="Arial"/>
              </a:rPr>
              <a:t>ser </a:t>
            </a:r>
            <a:r>
              <a:rPr sz="2000" spc="-55" dirty="0">
                <a:latin typeface="Arial"/>
                <a:cs typeface="Arial"/>
              </a:rPr>
              <a:t>el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20" dirty="0">
                <a:latin typeface="Arial"/>
                <a:cs typeface="Arial"/>
              </a:rPr>
              <a:t>inferior</a:t>
            </a:r>
            <a:r>
              <a:rPr sz="2000" spc="-39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jerarquía </a:t>
            </a:r>
            <a:r>
              <a:rPr sz="2000" spc="-60" dirty="0">
                <a:latin typeface="Arial"/>
                <a:cs typeface="Arial"/>
              </a:rPr>
              <a:t>un  </a:t>
            </a:r>
            <a:r>
              <a:rPr sz="2000" spc="-105" dirty="0">
                <a:latin typeface="Arial"/>
                <a:cs typeface="Arial"/>
              </a:rPr>
              <a:t>subsistema </a:t>
            </a:r>
            <a:r>
              <a:rPr sz="2000" spc="-55" dirty="0">
                <a:latin typeface="Arial"/>
                <a:cs typeface="Arial"/>
              </a:rPr>
              <a:t>del </a:t>
            </a:r>
            <a:r>
              <a:rPr sz="2000" spc="-100" dirty="0">
                <a:latin typeface="Arial"/>
                <a:cs typeface="Arial"/>
              </a:rPr>
              <a:t>suprasistema </a:t>
            </a:r>
            <a:r>
              <a:rPr sz="2000" spc="-60" dirty="0">
                <a:latin typeface="Arial"/>
                <a:cs typeface="Arial"/>
              </a:rPr>
              <a:t>o </a:t>
            </a:r>
            <a:r>
              <a:rPr sz="2000" spc="-100" dirty="0">
                <a:latin typeface="Arial"/>
                <a:cs typeface="Arial"/>
              </a:rPr>
              <a:t>sistema </a:t>
            </a:r>
            <a:r>
              <a:rPr sz="2000" spc="-80" dirty="0">
                <a:latin typeface="Arial"/>
                <a:cs typeface="Arial"/>
              </a:rPr>
              <a:t>que </a:t>
            </a:r>
            <a:r>
              <a:rPr sz="2000" spc="-25" dirty="0">
                <a:latin typeface="Arial"/>
                <a:cs typeface="Arial"/>
              </a:rPr>
              <a:t>lo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contiene.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863" y="4187595"/>
            <a:ext cx="4147595" cy="260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9"/>
    </mc:Choice>
    <mc:Fallback xmlns="">
      <p:transition spd="slow" advTm="1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1698</Words>
  <Application>Microsoft Office PowerPoint</Application>
  <PresentationFormat>Presentación en pantalla (4:3)</PresentationFormat>
  <Paragraphs>230</Paragraphs>
  <Slides>28</Slides>
  <Notes>0</Notes>
  <HiddenSlides>0</HiddenSlides>
  <MMClips>28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Times New Roman</vt:lpstr>
      <vt:lpstr>Wingdings</vt:lpstr>
      <vt:lpstr>Office Theme</vt:lpstr>
      <vt:lpstr>Presentación de PowerPoint</vt:lpstr>
      <vt:lpstr>Estándar de desempeño de sistemas</vt:lpstr>
      <vt:lpstr>Modelo de Control Básico</vt:lpstr>
      <vt:lpstr>Modelo de Control Básico</vt:lpstr>
      <vt:lpstr>Eficacia</vt:lpstr>
      <vt:lpstr>Eficiencia</vt:lpstr>
      <vt:lpstr>Variables y Parámetros de Sistema</vt:lpstr>
      <vt:lpstr>Descomposición</vt:lpstr>
      <vt:lpstr>Descomposición</vt:lpstr>
      <vt:lpstr>Cohesión Funcional</vt:lpstr>
      <vt:lpstr>Interfaz  (Interconexión entre Subsistemas)</vt:lpstr>
      <vt:lpstr>Interfaz</vt:lpstr>
      <vt:lpstr>Ejemplos de Subsistemas e Interfaces</vt:lpstr>
      <vt:lpstr>Cantidad de Interfaces</vt:lpstr>
      <vt:lpstr>Interfaces (Interconexiones)</vt:lpstr>
      <vt:lpstr>Simplificación</vt:lpstr>
      <vt:lpstr>Interfaces</vt:lpstr>
      <vt:lpstr>Simplificación</vt:lpstr>
      <vt:lpstr>Simplificación</vt:lpstr>
      <vt:lpstr>Simplificación</vt:lpstr>
      <vt:lpstr>Comparación</vt:lpstr>
      <vt:lpstr>Acoplamiento</vt:lpstr>
      <vt:lpstr>Desacoplamiento</vt:lpstr>
      <vt:lpstr>Desacoplamiento</vt:lpstr>
      <vt:lpstr>Inventarios, almacenamientos  intermedios, o líneas de espera</vt:lpstr>
      <vt:lpstr>Recursos de holgura y flexibles.</vt:lpstr>
      <vt:lpstr>Estándares</vt:lpstr>
      <vt:lpstr>FIN   3ra. PARTE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1:  INTRODUCCIÓN A LOS SISTEMAS DE INFORMACIÓN 1ra PARTE</dc:title>
  <dc:creator>casa junior</dc:creator>
  <cp:lastModifiedBy>Windows 10</cp:lastModifiedBy>
  <cp:revision>32</cp:revision>
  <dcterms:created xsi:type="dcterms:W3CDTF">2019-08-15T00:06:23Z</dcterms:created>
  <dcterms:modified xsi:type="dcterms:W3CDTF">2022-03-27T16:11:53Z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2019-08-15T00:00:00Z</vt:filetime>
  </property>
</Properties>
</file>